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58" r:id="rId5"/>
    <p:sldId id="296" r:id="rId6"/>
    <p:sldId id="260" r:id="rId7"/>
    <p:sldId id="272" r:id="rId8"/>
    <p:sldId id="273" r:id="rId9"/>
    <p:sldId id="295" r:id="rId10"/>
    <p:sldId id="298" r:id="rId11"/>
    <p:sldId id="274" r:id="rId12"/>
    <p:sldId id="299" r:id="rId13"/>
    <p:sldId id="297" r:id="rId14"/>
    <p:sldId id="261" r:id="rId15"/>
    <p:sldId id="302" r:id="rId16"/>
    <p:sldId id="263" r:id="rId17"/>
    <p:sldId id="275" r:id="rId18"/>
    <p:sldId id="276" r:id="rId19"/>
    <p:sldId id="277" r:id="rId20"/>
    <p:sldId id="278" r:id="rId21"/>
    <p:sldId id="279" r:id="rId22"/>
    <p:sldId id="280" r:id="rId23"/>
    <p:sldId id="262" r:id="rId24"/>
    <p:sldId id="281" r:id="rId25"/>
    <p:sldId id="301" r:id="rId26"/>
    <p:sldId id="300" r:id="rId27"/>
    <p:sldId id="282" r:id="rId28"/>
    <p:sldId id="264" r:id="rId29"/>
    <p:sldId id="265" r:id="rId30"/>
    <p:sldId id="267" r:id="rId31"/>
    <p:sldId id="268" r:id="rId32"/>
    <p:sldId id="269" r:id="rId33"/>
    <p:sldId id="270" r:id="rId34"/>
    <p:sldId id="271" r:id="rId35"/>
    <p:sldId id="283" r:id="rId36"/>
    <p:sldId id="284" r:id="rId37"/>
    <p:sldId id="285" r:id="rId38"/>
    <p:sldId id="287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6" charset="0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106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-106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-106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-106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-106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567F25A-9574-44A6-959A-B5E21BF3FED8}" type="datetime1">
              <a:rPr lang="en-US"/>
              <a:pPr>
                <a:defRPr/>
              </a:pPr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719BA22-10B0-4A28-8E49-F1E7B3CBE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53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6265642-1DD5-4A0D-9B2B-BC8EF7373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190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FC468-5BBC-402C-B631-B4A29DB43B2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54DBA-53E6-40BD-A82F-EC008B2D8CD8}" type="slidenum">
              <a:rPr lang="en-US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7C551-4372-4DC0-B4A3-AC3CA1520860}" type="slidenum">
              <a:rPr lang="en-US"/>
              <a:pPr/>
              <a:t>17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C9A1C-55B6-4A22-90C5-1569BC7EE722}" type="slidenum">
              <a:rPr lang="en-US"/>
              <a:pPr/>
              <a:t>18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6C548-91E5-408A-8D45-A7BC260E7E73}" type="slidenum">
              <a:rPr lang="en-US"/>
              <a:pPr/>
              <a:t>19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61D64-5EBA-4F9A-B234-D1897FEE0EF3}" type="slidenum">
              <a:rPr lang="en-US"/>
              <a:pPr/>
              <a:t>20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20E70-A203-4026-8F9B-124E793CBA1F}" type="slidenum">
              <a:rPr lang="en-US"/>
              <a:pPr/>
              <a:t>21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03ACD-A1C2-44E9-8306-5BED0AB1EE52}" type="slidenum">
              <a:rPr lang="en-US"/>
              <a:pPr/>
              <a:t>22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23D67-7755-45C5-AD74-933EB1176966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D3534-F831-461E-B77C-647428A51F18}" type="slidenum">
              <a:rPr lang="en-US"/>
              <a:pPr/>
              <a:t>24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D3534-F831-461E-B77C-647428A51F18}" type="slidenum">
              <a:rPr lang="en-US"/>
              <a:pPr/>
              <a:t>25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19264-2CE6-4A3B-9B40-243692CA0C9A}" type="slidenum">
              <a:rPr lang="en-US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D3534-F831-461E-B77C-647428A51F18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4191BE-1A5F-42DC-8164-CE214936FC71}" type="slidenum">
              <a:rPr lang="en-US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E6452-A582-4C96-A09F-ADDB1D483E40}" type="slidenum">
              <a:rPr lang="en-US"/>
              <a:pPr/>
              <a:t>28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6A111-00E3-4985-A128-299DC8C7EB8F}" type="slidenum">
              <a:rPr lang="en-US"/>
              <a:pPr/>
              <a:t>29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D69A2-DB36-438D-9638-5179E00065CE}" type="slidenum">
              <a:rPr lang="en-US"/>
              <a:pPr/>
              <a:t>30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0FEDE-7B28-4B86-9871-E522AEB93D4D}" type="slidenum">
              <a:rPr lang="en-US"/>
              <a:pPr/>
              <a:t>31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9EF292-2C84-4A4F-8EBE-57A5655592CC}" type="slidenum">
              <a:rPr lang="en-US"/>
              <a:pPr/>
              <a:t>32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72F20-7D24-4E41-8180-803A2A621E55}" type="slidenum">
              <a:rPr lang="en-US"/>
              <a:pPr/>
              <a:t>33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85689-F6A8-44A2-8C96-16775041C02B}" type="slidenum">
              <a:rPr lang="en-US"/>
              <a:pPr/>
              <a:t>34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C39E0-4FD2-45B3-9F75-5475336E30D9}" type="slidenum">
              <a:rPr lang="en-US"/>
              <a:pPr/>
              <a:t>35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E6ED2-2ACD-4F73-93C5-0177B645CFEB}" type="slidenum">
              <a:rPr lang="en-US"/>
              <a:pPr/>
              <a:t>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D7A0D-327C-4963-8BEA-6E7E9D7FE764}" type="slidenum">
              <a:rPr lang="en-US"/>
              <a:pPr/>
              <a:t>36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0D731-E5FE-4631-A721-6CE02FF75441}" type="slidenum">
              <a:rPr lang="en-US"/>
              <a:pPr/>
              <a:t>37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C52F5-6DD8-4FD5-9386-A248BD4026F9}" type="slidenum">
              <a:rPr lang="en-US"/>
              <a:pPr/>
              <a:t>38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7D794-9319-4105-AF09-DF5D27851CC4}" type="slidenum">
              <a:rPr lang="en-US"/>
              <a:pPr/>
              <a:t>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8C15-388E-48D0-B86C-FF48EF6B6DDA}" type="slidenum">
              <a:rPr lang="en-US"/>
              <a:pPr/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8C661-6046-40A0-9132-FC7B921FA9CE}" type="slidenum">
              <a:rPr lang="en-US"/>
              <a:pPr/>
              <a:t>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E4567-197C-4DDD-8156-6AAAD53E432A}" type="slidenum">
              <a:rPr lang="en-US"/>
              <a:pPr/>
              <a:t>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B1601-6773-45C5-B194-DE4CEA9527B2}" type="slidenum">
              <a:rPr lang="en-US"/>
              <a:pPr/>
              <a:t>11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53E3-1143-43D7-8F36-CC40F58FA582}" type="slidenum">
              <a:rPr lang="en-US"/>
              <a:pPr/>
              <a:t>14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rvious TTL cop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D584B39-4E24-4C9B-B6DE-D47996260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2781A92-802C-44E8-AAA6-DACBBA371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3C76A75-5ADD-4724-A498-B3BB55176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805211F-DBA7-483E-A0A7-8A5299D77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3A9E303-1D09-439B-AD1B-7CF8D791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0A07CE0-DB6E-47DE-9195-5518886F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AB0D9C3-4ECC-4DD1-8EDA-0362668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CE2B04D-D2A0-43B6-A4BA-853AEEF47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73E8147-EDFC-46B7-85E8-5F3724BF0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4C8CF86-D04F-4276-AABF-69588C15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E43BDEF-1B17-454C-8AED-EB8044E48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06D604C-8CB4-4BC9-9BB1-4484F46B0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4DF9C22-2DA2-4EA6-82A1-F344469F4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ervious copy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90600"/>
            <a:ext cx="7315200" cy="5486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ＭＳ Ｐゴシック" pitchFamily="-10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-106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-106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-106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-106" charset="0"/>
          <a:ea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Arial" pitchFamily="-106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Arial" pitchFamily="-106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Arial" pitchFamily="-106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Arial" pitchFamily="-106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Arial" pitchFamily="-106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structure%20of%20a%20vertebrate%20neuron&amp;source=images&amp;cd=&amp;cad=rja&amp;docid=8TynX232ViZssM&amp;tbnid=ce9ua3gGdIMSAM:&amp;ved=0CAUQjRw&amp;url=http://users.tamuk.edu/kfjab02/Biology/AnimalPhysiology/B3408%20Systems/BIOL%203408%20Chapter%2011%20Neurons.htm&amp;ei=0VlyUtvtG-eUiQL9voCYDw&amp;psig=AFQjCNEFNLqWb4NOpGBGhvVal3ybl9Esbg&amp;ust=138331204265051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google.com/url?sa=i&amp;rct=j&amp;q=structure%20of%20a%20vertebrate%20neuron&amp;source=images&amp;cd=&amp;cad=rja&amp;docid=aVyYdJ16VpA7wM&amp;tbnid=Fo8GI8TeeEitOM:&amp;ved=0CAUQjRw&amp;url=http://greatneck.k12.ny.us/GNPS/SHS/dept/science/krauz/bio_h/handouts.html&amp;ei=MFlyUuDLH-nSiwLWqYHYCQ&amp;bvm=bv.55819444,d.cGE&amp;psig=AFQjCNEFNLqWb4NOpGBGhvVal3ybl9Esbg&amp;ust=138331204265051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structure%20of%20a%20neuron&amp;source=images&amp;cd=&amp;cad=rja&amp;docid=duFtWMLDBz_fRM&amp;tbnid=Fo8GI8TeeEitOM:&amp;ved=0CAUQjRw&amp;url=http://kvhs.nbed.nb.ca/gallant/biology/neuron_structure.html&amp;ei=AlpyUpuML6f8iQK-5YCwDg&amp;psig=AFQjCNG3l-7JeSOeqlkQkCr5U0SE6xh5SQ&amp;ust=1383312254066354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he%20knee-jerk%20reflex&amp;source=images&amp;cd=&amp;cad=rja&amp;docid=wTITL1dSt6oz5M&amp;tbnid=voZeDkcZcM_WXM:&amp;ved=0CAUQjRw&amp;url=http://club.yenta4.com/view_topic.php?type=content&amp;club=5-2_Biology_PK&amp;club_id=29692&amp;table_id=1&amp;cate_id=-1&amp;post_id=267479&amp;ei=-FhyUqS0EKKWiQLGiYHwAw&amp;bvm=bv.55819444,d.cGE&amp;psig=AFQjCNENXPAy8wBAy7ppM7ATTFu9j6guFA&amp;ust=1383311934392246" TargetMode="External"/><Relationship Id="rId2" Type="http://schemas.openxmlformats.org/officeDocument/2006/relationships/hyperlink" Target="http://www.google.com/url?sa=i&amp;rct=j&amp;q=the%20knee-jerk%20reflex&amp;source=images&amp;cd=&amp;cad=rja&amp;docid=aVyYdJ16VpA7wM&amp;tbnid=CGPTb2IY2aFhtM:&amp;ved=0CAUQjRw&amp;url=http://greatneck.k12.ny.us/GNPS/SHS/dept/science/krauz/bio_h/handouts.html&amp;ei=zVhyUqT-F8eWiQKb4YHYDg&amp;bvm=bv.55819444,d.cGE&amp;psig=AFQjCNENXPAy8wBAy7ppM7ATTFu9j6guFA&amp;ust=13833119343922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brain&amp;source=images&amp;cd=&amp;cad=rja&amp;docid=fJRl3VDfaFcgwM&amp;tbnid=ZiYYCb69K2zq_M:&amp;ved=0CAUQjRw&amp;url=http://sharpbrains.com/blog/2008/08/12/brain-teasers-spot-the-difference/&amp;ei=gqxzUtWNKsqRiALmqoG4CA&amp;bvm=bv.55819444,d.cGE&amp;psig=AFQjCNHhSeGOW1DPvq-xKGkXM4Cl4C8yJA&amp;ust=138339884274261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overview+of+information+processing+by+the+nervous+system&amp;source=images&amp;cd=&amp;cad=rja&amp;docid=u3lO5Y8bMnxJ-M&amp;tbnid=Ogzuo7F1ubjdYM:&amp;ved=0CAUQjRw&amp;url=http://www.studyblue.com/notes/note/n/ch-4849-nervous-system/deck/1424831&amp;ei=klhyUrz1MOf1iwKfuoDoDw&amp;bvm=bv.55819444,d.cGE&amp;psig=AFQjCNE1Dx6cHaLMP-8DRzliIcNG3M66bg&amp;ust=138331188367051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106" charset="0"/>
              </a:rPr>
              <a:t>Introduction to Health Science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248400"/>
            <a:ext cx="8686800" cy="38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Nervous System   (Regulatory System)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users.tamuk.edu/kfjab02/Biology/AnimalPhysiology/B3408%20Systems/systems%20images/neuron.p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938" y="1504290"/>
            <a:ext cx="7962462" cy="451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23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NB_Neuro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7162800" cy="3987800"/>
          </a:xfrm>
          <a:noFill/>
        </p:spPr>
      </p:pic>
      <p:sp>
        <p:nvSpPr>
          <p:cNvPr id="2" name="AutoShape 2" descr="data:image/jpeg;base64,/9j/4AAQSkZJRgABAQAAAQABAAD/2wCEAAkGBhIQEBIUEBQSFRUVGRgYFxgYGBgYFxYYFxQWFxgaGRYbGyYeGxkjGxcWHy8gIygpLiwsFx4xODArNSgrLCoBCQoKDgwOGQ8PGiokHyQsLC0sLjApLCouKiwsLCwtKSwuLDAsKi8vLS8sLDQsLSwsLyotLCw0LCwsLCwtLCwsLP/AABEIAJcBTgMBIgACEQEDEQH/xAAbAAEAAwEBAQEAAAAAAAAAAAAAAwQFBgIBB//EAEQQAAIBAgQDBgQCBQoFBQAAAAECEQADBBIhMQUiQQYTUWFxgSMykaFCUhRigrHBFSRTcpKTosLR0zNjsvDxFkN0g+H/xAAZAQEAAwEBAAAAAAAAAAAAAAAAAQIDBAX/xAAtEQACAgECBAQGAgMAAAAAAAAAAQIRIQMSMUFR8ARxkeETImGBocGx0RQyQv/aAAwDAQACEQMRAD8A/caUqrxLEG3aLDoVnyGYBvtNQ3Stgi4zcdLee3GZCDBJCkE5SGIBMQ07HYVW77H/ANHhP727/s1Z42fglfzlV+rD+E1eBqqfzNeX7J5GR32P/o8J/e3f9mnfY/8Ao8J/e3f9mtiq2PvMiZxspBYeK/ijzA19qs3Ssgod9j/6PCf3t3/ZrOPF8ZeOItW7dnkt3Ablu4xy3shyW1zW1DODE6wvXXSrmIxj4t2tYditpSVvX13kaG1ZP5+jP+DYc3yaVhLOHRLa5LajlRdB7Adf/wBqQcth34nbIFtGNsliO+KPcEW7QhiH0Ut3pGpO06QK9Ym9xU5Rl2ZTKKgzwUZg83eVRLLpOaDMbnsqUBxt9uKIxZRmka6JlkrhJYKXJBH85AUacusyCdbgeIxjXbgxSKqBUKlQAM0DMBzEnWdf3VuUoBSlKAUpSgFKUoBSlKAUpSgFKUoBSlKAUpSgFKUoBSlKAUpSgFKUoBSlKAUpSgFKUoCsMURcyOIzSUPQxup8GA18xPgamu2gylWEgggjxB0NVOMCLecb22V/ZTzf4Sw96uq0gEbGqJ5cWT9Tn8bee0ipcDHIylG3zhToD4NH7vrpK4F9SDy3V9syQQfdWP8AZFXLtoMCGAIPQ1iYiw1i7ZAM2zc5Z1KlgVInwIYn2+vO1LSd8Vj7Z9++JdVLBvVW4kR3N2dsjf8ASas1mcSc3HWyvXmc+Cg/xNb6rqLriVjxPOHxKWraWrCAsqqAiCFQADcjRRVvB4PLLOc1xvmb/Kvgo8PfepcPhltrlQAD/v6moeIcUt2AucmWIVFALO7HoqjUnqfAAkwBNIxfGRDfQt0rjr/bC9a71mVXKu69yEdDaAulEa5eMrldQGGgnMI0k1IvajEG1i37tQbSZrYKtqe/xCQ0Ezy2026knYitCDraVyDdu3E/zcmFY6OxkKbnxF+HrY5B8TfnXlNXOAdp7l+4LT2wCRcfMpOTu1vPbUiVkklR4SObSYoDo6UpQClKUApSlAKUpQClKUApSlAKUpQClKUApSlAKUpQClKUApSlAKUpQClKUApSlAUb2KuMWCWpAkEu2QHxgQSR5kAetUMBj2sfDvqVXXIdwB0BIGunUbdYrSxPE0QldWf8iglj9NvU6VXtcLNzmxHM24STkTyEbnzrm1Iyck4PP4+/M0TVZL9m+riVIYeIII+1YnaPGDNbtqRmU5z+rAhZ9Sfsaocb4daW6FtjUqSygnTUBddxPNp5fXzjBbwtkBQM7any6e5nSuXW1tTU3aMVnrZrCCjU28Gphu06lst1GTzHMv7gR9Kk4Hd725fu+LBFncKqgj65prkBjnZlHNm6QPTcCr2D4letMbKwnewxvsDktSMphfxOQogGFG56K0w1NSM4x1mufqQ4xabgmdNxPjGRhasr3t9hISYCrtnutrkTz1JghQTUPDcALd4tdbvcQyy9yIVFkQltZORCQdNScksSYrxg7lnDgphw112OZ2nMzsdM9y51PTwEACAAKW+E3nV+8cLnMtAlj0AJnQAQIBIrrlq5qCvvrwMlHqXW4sGJFpHukaSsBQf67EL9Jr3Z75iC2S2v5Qc7H1aAB7A+oqJMDeQAJeWBsDbWP8JFfZxXhYPnLj7Qf31Kcv8Aq+/UilyNCKjWwoYsFXMQAWgZiBMAncgSdPM1BY74MM/dMp6qGUg+hJkfT3q3WqZUUpSpApSlAKUpQClKUApSlAKUpQClKUApSs67xpMxW0HvMNCLYBCnwZyQinyJnyqG6LRhKXBGjSsfFX8WUbKlpNDHOWeen4QoPqSK98BfFFP52bBb/lk/4p0n0qN2aNHo1Hda8ryatKA0qxiKUpQClKUApSlAKUr4zQJNAVcdiisLbANxvlB203Y+QH3Iq0u2tZmFvLD4i4YDfLPRAeUerHX3FaSNIBHWs4S3Z7r3Jaoq4jHG23xFIT845gP6w3X11HmKtK4IkGQdqq8R4glpeYZiQYUbkAa+igbk1l4PgZurNxnS22otKzBYPjJ6+Aj22qjm1Las/rv1LJYtmLdut3ly6D8zsQd5UNC+2UCoMfiSSS8br7DLm08JitPiHDQjugBKjKy66gNIIn1U/aocRh7bo7ZGMLBUzBAgDbqNNq8rSls1XGf+1/vB1NNx3LhRy2J4pc/SbfcIraruxWTmEiMp06e9blvGYh9BZs6sFnvzuxAkfA216zVSxw6CTbtEEaEgMdfckjetbCYQjukIhmuKT5QQfsorq8atOW1NK7SSM9KTzRtYb9LtrCYXDAf/ACXk+ZP6PJPrXjiWPxy2XK2rKPyBCLjXhLXUU5k7pDlCkkkHSK36V6KSSpHMcda7ZYhQ2fC3S03Cq5XByqcVoYUjTubSzPN3oIGwPpe1mJFxB+j51coAVDqonQwzICZnMJA0U6neupvYkIVB1LGABv5n0A1J/wBRU1SDlMH2xu3HsD9GcLcZUYkXJUm3ZZtCgkK1x1J/5ROgkr1dKUApSlAKUpQClKUApSlAKUpQClKUApSvjsACToBqaAr8RRGtkXCcpiYJBOu3LqZ2jrWTf4gyLFkIgUQqZZB8Fhdp6Afeo8fevX3tKhRAWnqWAAJkjroCI0HN1rWwPCxb1JLvrzHSJ/KNh+8+NZW5PBpdKn6GTbwOIn4ltWYySwZSupmNYOm23Svd7g14yylViJtg6XYM8xgAfeugpVvhoruZz36Hc37lh5L3Y+4evKY2/bOXEOEIAyxBVh4lmGreX+s10dfCKjZ0Y3GMe0AthTeIytIDAEGQCfl1nbp9KuJxVTurr6if+kk1N/J1rm5EGYQYUCR7VSPAyByXG/aAb7iD9San5kMGgmJQqGDCDoDOk7R61IDNYdzgbowdD3hM5lY5VBMaoIMbRBPv4+BgLv4EKMTIaUyr65WkjyjWm580KXU6CvFy6FBLGANzWC+HvEkXUZ2JkMuUpHQAMREennXtOCNcOue0oGyledgQQWUSIEfem59BS6mhc4mPwKzesKP8Wv2rPxPGTeUrbW4F2dsjGNYYCNPHr/rVqzwYzNy4zeSjIP3kz6EVo2rQVQqiANBVJwlNVdEppMxsDcs8rBb9yNAxVmAjTlA0HsKuXeJPtatO3jmBtge7DU1Je4YhYsso53ZDBP8AWGze4NfbOFuBpa6WERGVR1GpI/71qsYTSr+Pf3DaeShcwxdczjmvOoIP4bQObJ5SoM+bHyrRxvEEsrLkeQ6n0qK9iGuMUswMujORIU+Cj8TfYee1Ucbhkt3LIMsWcFmOrGCAJPRczLoNNqibcU3H1CzxI8ZgXyPfc8/zFOgQfh8ZAk+s+tQ272nqP310jKCIOoNcbxO6LKi2WAbP3SZjGYtqgnxIIrzfHeG2tThxePNnToal2mSI7Ncy2yzufE6AAiST0X/xua1/5AbQi6c41ByiJ8huPcn3q5wvhSYdIXUnVmO7Hz8B4Dp9au116HgYxjepl/x5Gc9dyeOBm2+KlDlxC5G6MASjeh/hX29xy3B7ubjdFUHX3q+9sMCGAIO4Oo+lZ44e9ozYYZTvbecv7LDVfvXRJakcJ48s995MltZXwSYgkuba523Z2iB+VVUEgeu/Wrne4gbpab+q5B+jLH3FEx7j57NwealXH2M/aroMirQhSw339iGyLDYguDKOhHRo+xBIPsampStiopSlAcjZ7fAT3tsLB2VizFSt0qQSqoZNuMysV1Oog1ZXt5Y15LwiRJFuM4z8k958xyNHQ6a6isw9pcLcLqMNyXIPLkW5cN2EB5WGUtnAlmBhjMbVPw7j2ByrZtYd4zMoDLbgjNlZ81x+YZniJLc21AbnAOPLjFdkUhVKgTuQ1m3d1HQjvIiTtWrXI8M7b2AqfBNvP3ZyoEhQ9vDQWMidcRbXlBMdBFbnA+Opi0LorrBXR8s89pLqnlYiClxTvQGlSlKAVX4jeZLN1kgsqMyyGIkKSJCgsRPgCfCrFKA4zDdubi25e0brEXipWFVhZTvHAytcU6FQGDakkQCCKkxnb1rRKvh9VF3NDmAbZvRBNsSp7rfoWGm09WcOpYOVXMAVDRzAEgkA7gEgaeQrLwI729jVuc6B7aBW1UD9HtORlOmpeaAx37fsJ/m5PKWBDkqYvG3mnJpagZ+8IGnStDiHHQcNZdhlNwKxtlhmgiYkb6xHjW87AAk7DU1gMhuXFBibjBvNQsNM+IAA9az1G6pcWWj1L3CcGwLXLi5WOigxIXzgxJP2A8606Uq6VKiryKUpUgUpSgFKUoBSlKAUpSgFKUoBSlKAjsWAihV2H8TJJPiTJ96pDCd8bpcEBhkToQFM5h4EvqPJVNaNKq4pk2fFGmtcx2jw4N0hlDq4UlSMwbKeYZY1EAfWuorL4uCrI/QSp8sxEH6iPcVj4jS+JCulP0L6ctrKf6Pdw1t3wjm9ayMUstLsGynILVyZyFoBVpgbEARWdh+L8St20RrDXHVbwdmUAsyBjZ1RsnxBlBjRSD4iNXhmKNt8jA5HY5T4MZP9k/Yz46blbRluVlGqOa4dxbGvdti5ZUWyYZu7dGIJxMPBc93/AMOzKsCfi7iqT47iUZcjHmchgkHKXxIVWmQYCWSCAP8AiD1PZUqxBx1njXEVENYJgCWNtiQCbc3OVgHIzXB3SgN8OZ1FaXAMdi3vXVxNsqkK1tssTKW8y78oDEwDmJlteWt+lAc/ju2NqzinsMJyWjcJDDNmVS5QIY17sF5nyrwO3WHIBC3SGClTlHMXVXRQM05ijK+ukGCQdK27uAtNOa2jScxlQZbLlkyN8vLPhpWZwTDW7gus1q1mW7etgi2oORLxKiY8RPrrvQGlw3HrftLcQMA06NoQQSpBgkSCCNCandgASSABqSdhXhciKQMqhZJAgAbkmBt1NVbvElIgIzA6agAEHxB1j2qG0iUVFx2Fk91bFwzJ7q1nBaZkuBlmRMk01JlcEAc2eXNlef8ANyljm896+Hj6lhbWFYTmDQcsRoAD1mZ8BXi5xV55HztIhAF5vLaR6zpWe9Pn6G1xXCPq/wCqJBYuDLGEw/KZX4g5TESPg6GNJqLg/Er5uujYTIgMC4pUKYAA5TBaAAJWRpXj+VXOYXHNt5PJoIE6dDOnWTQ8QvKDlzskDM5X5NeaNASI1mDFRu559PYspRprYvV4/J0VKwU4toct5dPzZT/AH71LhOPNcE93AEAgmGmATCx59Yq61ImG1mzVTA4gnOjnnRjPmpJKH0KwPUEdKju8VXKSu6lcwIghS4DH2EmR4VXxTZi7qy23tNkVmMKwyIxV/wBUk+0AjzSlWSEj3wvGCTbEkq9yfBF718s+uwHkfCvHATNzGnxxB/w2LCf5ap8C4zZCXGYhHe68r8zEs0LAWS2kCRNT9m74+KrB1d71+4AyOsp3xCkZlE8pQ/tCo05bopkyVMv8TxBC5FjMwOp1AEakjruNKpdnMDlQuxl5ZQZMBQ0ALJ25QT5+gqpjMS164y2wSWMIwIgKsST+qDmOkzp4iuhsWQiqq7AAD2qsJR1Jbk+GP7JacVRJSlK2KClKUApSlAKUpQClKUApSlAKUpQClKUApSsrtDx0YS2jlc2ZwgGbKASrNJMH8sbdRQGrXm5bDAhgCDoQdiDWFb7a4eUDC6jMQMrW2lWhJBgfhNxFMTBbyMF7cYUpnzPGVm+RphRcZtAOgtsSOkr1IoD3jeARzIbjZdkLdJnkbQq2+pJnaq1vEhGyoz2z+U7D9ltPpFTP22wqkBjcBhtO7aQUdkZYic0o2nl5ioL3a7DO2V7blQQOe3PMQ/IqQTnDoUIMa+NZ/DV2sFt3UuYXj0ysC4ykhisBYnTcnXcR5HyqyvGRuyOB1PKY8SQGn7VRx+Pwg7s3FuLKM+iXFKIsBjcCiVUEga/61nYTimHv3UtW+/K3IBk5RqmIJBBGbbDnUH8Y1pU10HynSPxW2NiW/q6j67TUNzjiKDmDAxIBjm1AgEE9SN/GvP8AISj/AIbuincA5tdplpOwqReB2yQbk3IEDOFIE7wIidBrT5/oPlIb3EnGk209QT95FY/CxdAuZ7dwrcuO65QcpzuzHqNNRBOh6V0VjhNlPlRfU8x+rSat02t8WLRzWBwH6UgZc1tDnUkQHaGKFSAIiVOuuwrxjcK7XRhrN64W0a44yjuLZ22XW60EKOmrEaAN84VxNrWEspaAe/da8LanYfGcs7xqLaSCT1kKNWFbvCeGDD28slmYlrjn5rjmMzN9AANgAANAKnZEbmSLw+2EyFFK7wwzSfE5pk+Zqe3aCiFAA8AIFeqpcS4vaw4XvSRmJCgKzsYUseVATAAJJ6VcqXaVVfitkRN20J0EuokklRGvipHqDXz+VrEx3tqcxT51+YQCu/zajTfUUBZa2DuAfWqmJ4Tbdi2qsYkg7xtIMqfcV5wvHsPdClLqEMQFMwHLLmAWfmMdBVrEAFeZio8Qcv3oDn+LcLZSju5ZNUYABSFbWd4MxB6ajaqHCDlxFxC2Gdyc9skSXUgdZJS4IEr7irPG8dghbYHEo7CDkOIZiQDqMgc7iRtVPimKwptFsPausoE8uHvBIA5XVygVSuhkHYGuDU0mpuSXTvv2NoyxRHx/EOLzhUUEm0bq8rqWU6NrAByZRr0A8q8YW5iSw713FsKymSkkMbemYS0cvjUi2IRDlDB2hp1zE67/AFM1Bf4w2Zgo5R4gePnXnr/I15XB0n1fLv6G96cMNWbXCsUq4gElQrIVXoAZUgeWg+1dDfxaJ87KvqRXE4G+7oWIlNdSBuOk/wCtdZwvh1tbaNkXMVUkxrJAJ9Pauvwb1IXo4xz8/pRnrbXU+oHGkY5bYa4eoUbepaAKkGNudbFz2a2f89Mdw1bgMQrj5XGhU9NfDyqrgOIXcg7xC8SGZBzKwMEMm/usyI0rsuSlUn6LH7MaVYNVWkTqPWvtVE4kh/OPW3cH71q3W6afAoKUpUgUpSgFKUoBSlKAUpSgFKUoBUd3DqxUsoOU5lkfK0ESPAwSPc1JSgKdzg9hiGa1bJDFpKiczRJ9TlX+yPAVXHZnDBgRaSAlxAsDJF3L3kiNSwRRr0EVqUoDKxvZfC3Q2a0ktMsAAxlmY6x1LNPjmPjUv/p7CxHcWojL8g+Xm02/Wb+0a0KUBSfguHItg2bRFoRbBVYQGNFEaDQfQV9w/BrFsqUtW1K/KQokfPsf/suf2z41cpQCudxfbezavPadbkpcyMQARHcm6XgGSojLAEz0roqz7vAbDObndqLh1zwMwMATrInQbiNKApYjtphVOVXLttlUHX4ht6MQF3DHfUKSKm4b2nsXyFUnMVzxlaIC23ID5cpIW4hgGeavuG7LYa2ttRbU92iWwTuVSCs9CQdZjqfGrGG4JYtEG3bRYBAgdCqIfqtu2P2RQHK9m+LYPDam47m4C3fm2wRU7y4VtgRKKNTJ+ZmJmdBsX+3WEVMwZ2lWYKLb5jkzZhBAGYZWMHoJ8Ku2+zOFUECzbg7yJmDImd/f02rweymE62UPKV1k8pDggyddLjiTrzGgJeE8dt4k3AmYNbJDKykHS5ctggkQQTafbw11qr2oweGvrbtYm73YYtl1QZstti3zqwELJzaFYkEVpYXh1u0SbaKpIgkdRnd9f2rjn1Y1X43wK3i1VbpYBc3ykD5kZDMg9Gn1AoDn/wCQ8D8U3cRa+KzsIuIMqXrZUAFiZnNceerXGNRDs9gu9DDE8rGWzPb+Kbj2yoW4RBE2SCF5ttR11T2HwxRkOeGmTygktZu2SdFA1W6523M16udicOzOxzy/eTqI+I11mjTxuvHtQFCxwnA2biFcQcyTJL2yuW0cOCjtlhYK2Oobz1NT4nsJhrjm7bJDNzSwS+hnWct4PA/qFa9nsFhznlrpLkkklSZLWm6puDaTUyd+utb2HwoS2tsSVVQokySAI1PUx1oDnreHxuE1RLN+2PmW38J48UttmXMPDOAfAVSw/a3D/Esst5VYMO7dCrIToyT8pUk6QxiddNa2eIYNwUt2714FzsSDlRYLEtGcjUDVt2GtX8Fwm1ZHIonqxALH1audqUpVHFczRUlk5a3f7zCi2DJExHjG3vqPeszE272pRHYNtAYwIjXTQzXSdosIBdtG2vO5YECBmAAOvTTxPQmq1/D3VBe7bZQsScy+mwbWvNUtbw8nFLclzo6VsnngZvZ7AtbtP38hXdSR1C/i89R76V3ykRpWbgOEpkBuKGdhJkTE9B4RtpUXfnCsEOZrTSV6lIiR5jX6eldunv0256lfN+PMwm1LEeR7tdp8Kxcd6FyEhi4NtdLjWzDOAGGdWWQTqK+niuGt3GBvWwztBXOujpbJM/lORNZj5apDsthLlthb0LO9xriFe8LXO9DBmymRlvXFgjQHSCJr5/6Gw/PBuAMSYlcom3dtkBSsGRdaSZJ0kmK7MPJiax4xh8ubvrOXxzrGwO8+BH1FeW45hwCTfsgABj8RNFaMp32MiD1kVlYbsVaS4GLOQq21UE6zbxHf5mOxlgiwAIVY2iIbnYG0CjWrl1GQpBJVoCNaMLK6E90u8gGdNTUg1x2iw0sO+t8k5iWAVY7vdjp/7qddc1Wb3E7KEB7ltSVLAF1BKgSWAJ+UDrtWMvYbDqFyNdXJGQhhKQtlZEqZ0sJvO59rOP7KWbxOY3ADbW2QGEEJnyEyCcy94xGsGdQaAt4fjdi5c7u24ZoJ0kggLbaQ0ZSIu2zofxeRq9WRwvsxZw7h7ebMAw1Ig5hbDGAAJPdKdOpPjWvQClKUApSlAKUpQClKUApSlAKUpQClKUApSlAKUpQClKUApSlAKUpQClKUApSvhFAULNwG5cukgIqhAx0EKSztPhJAn9Sq9zj8sqWbTsWnKW5FIG511y67xVvE4TvLiBh8NBmjozyMsjwUSY8Y8Kr2rLPdxDKYaVtqxE5QFVjA8ZYn1ArCW5YXX39i6o88NsO957l0qxTkXKIUH8eWd4Ok+Obwq1xm3mw90fqn7a/wqzh7AtqFXYCP/J6nrNecXcC23J2Ckn0ANW2JQa62RebPdl5VSOoB+oqPEYbOUP5Wn15WUj6NVDh7vZFtLuqsBlb8rETkPvsfbwrWqYS3rJDVMxX4alonNaD29wyrL2/IxzMvgRqNo61ZtYFCoaxcZZ1BDFlPqrEg+0GtGo7dhVLFRGYyfM+MePnULSiuCJ3M+WFcDnZSf1VK/vY1LSlalRSlKAUpSgFKUoBSlKAUpSgFKUoBSlKAUpSgFKUoBSlKAUpSgFKUoBSlKAUpSgFKUoBSlKAixV/IhYgmOg3JOgHuSBUfD8MUTmgsxLNG2ZjJjyGw8gKUqtZBZqrjMMbhVSQEmW8WgghfSd/SOppSpavAJMVhxcQqdj1G4O4I8wYPtTCF8vxAAw0JGzfrDwnw6felKVmwTUpSpApSlAKUpQClKUApSlAKUpQClKUApSl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546225"/>
            <a:ext cx="71532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IQEBIUEBQSFRUVGRgYFxgYGBgYFxYYFxQWFxgaGRYbGyYeGxkjGxcWHy8gIygpLiwsFx4xODArNSgrLCoBCQoKDgwOGQ8PGiokHyQsLC0sLjApLCouKiwsLCwtKSwuLDAsKi8vLS8sLDQsLSwsLyotLCw0LCwsLCwtLCwsLP/AABEIAJcBTgMBIgACEQEDEQH/xAAbAAEAAwEBAQEAAAAAAAAAAAAAAwQFBgIBB//EAEQQAAIBAgQDBgQCBQoFBQAAAAECEQADBBIhMQUiQQYTUWFxgSMykaFCUhRigrHBFSRTcpKTosLR0zNjsvDxFkN0g+H/xAAZAQEAAwEBAAAAAAAAAAAAAAAAAQIDBAX/xAAtEQACAgECBAQGAgMAAAAAAAAAAQIRIQMSMUFR8ARxkeETImGBocGx0RQyQv/aAAwDAQACEQMRAD8A/caUqrxLEG3aLDoVnyGYBvtNQ3Stgi4zcdLee3GZCDBJCkE5SGIBMQ07HYVW77H/ANHhP727/s1Z42fglfzlV+rD+E1eBqqfzNeX7J5GR32P/o8J/e3f9mnfY/8Ao8J/e3f9mtiq2PvMiZxspBYeK/ijzA19qs3Ssgod9j/6PCf3t3/ZrOPF8ZeOItW7dnkt3Ablu4xy3shyW1zW1DODE6wvXXSrmIxj4t2tYditpSVvX13kaG1ZP5+jP+DYc3yaVhLOHRLa5LajlRdB7Adf/wBqQcth34nbIFtGNsliO+KPcEW7QhiH0Ut3pGpO06QK9Ym9xU5Rl2ZTKKgzwUZg83eVRLLpOaDMbnsqUBxt9uKIxZRmka6JlkrhJYKXJBH85AUacusyCdbgeIxjXbgxSKqBUKlQAM0DMBzEnWdf3VuUoBSlKAUpSgFKUoBSlKAUpSgFKUoBSlKAUpSgFKUoBSlKAUpSgFKUoBSlKAUpSgFKUoCsMURcyOIzSUPQxup8GA18xPgamu2gylWEgggjxB0NVOMCLecb22V/ZTzf4Sw96uq0gEbGqJ5cWT9Tn8bee0ipcDHIylG3zhToD4NH7vrpK4F9SDy3V9syQQfdWP8AZFXLtoMCGAIPQ1iYiw1i7ZAM2zc5Z1KlgVInwIYn2+vO1LSd8Vj7Z9++JdVLBvVW4kR3N2dsjf8ASas1mcSc3HWyvXmc+Cg/xNb6rqLriVjxPOHxKWraWrCAsqqAiCFQADcjRRVvB4PLLOc1xvmb/Kvgo8PfepcPhltrlQAD/v6moeIcUt2AucmWIVFALO7HoqjUnqfAAkwBNIxfGRDfQt0rjr/bC9a71mVXKu69yEdDaAulEa5eMrldQGGgnMI0k1IvajEG1i37tQbSZrYKtqe/xCQ0Ezy2026knYitCDraVyDdu3E/zcmFY6OxkKbnxF+HrY5B8TfnXlNXOAdp7l+4LT2wCRcfMpOTu1vPbUiVkklR4SObSYoDo6UpQClKUApSlAKUpQClKUApSlAKUpQClKUApSlAKUpQClKUApSlAKUpQClKUApSlAUb2KuMWCWpAkEu2QHxgQSR5kAetUMBj2sfDvqVXXIdwB0BIGunUbdYrSxPE0QldWf8iglj9NvU6VXtcLNzmxHM24STkTyEbnzrm1Iyck4PP4+/M0TVZL9m+riVIYeIII+1YnaPGDNbtqRmU5z+rAhZ9Sfsaocb4daW6FtjUqSygnTUBddxPNp5fXzjBbwtkBQM7any6e5nSuXW1tTU3aMVnrZrCCjU28Gphu06lst1GTzHMv7gR9Kk4Hd725fu+LBFncKqgj65prkBjnZlHNm6QPTcCr2D4letMbKwnewxvsDktSMphfxOQogGFG56K0w1NSM4x1mufqQ4xabgmdNxPjGRhasr3t9hISYCrtnutrkTz1JghQTUPDcALd4tdbvcQyy9yIVFkQltZORCQdNScksSYrxg7lnDgphw112OZ2nMzsdM9y51PTwEACAAKW+E3nV+8cLnMtAlj0AJnQAQIBIrrlq5qCvvrwMlHqXW4sGJFpHukaSsBQf67EL9Jr3Z75iC2S2v5Qc7H1aAB7A+oqJMDeQAJeWBsDbWP8JFfZxXhYPnLj7Qf31Kcv8Aq+/UilyNCKjWwoYsFXMQAWgZiBMAncgSdPM1BY74MM/dMp6qGUg+hJkfT3q3WqZUUpSpApSlAKUpQClKUApSlAKUpQClKUApSs67xpMxW0HvMNCLYBCnwZyQinyJnyqG6LRhKXBGjSsfFX8WUbKlpNDHOWeen4QoPqSK98BfFFP52bBb/lk/4p0n0qN2aNHo1Hda8ryatKA0qxiKUpQClKUApSlAKUr4zQJNAVcdiisLbANxvlB203Y+QH3Iq0u2tZmFvLD4i4YDfLPRAeUerHX3FaSNIBHWs4S3Z7r3Jaoq4jHG23xFIT845gP6w3X11HmKtK4IkGQdqq8R4glpeYZiQYUbkAa+igbk1l4PgZurNxnS22otKzBYPjJ6+Aj22qjm1Las/rv1LJYtmLdut3ly6D8zsQd5UNC+2UCoMfiSSS8br7DLm08JitPiHDQjugBKjKy66gNIIn1U/aocRh7bo7ZGMLBUzBAgDbqNNq8rSls1XGf+1/vB1NNx3LhRy2J4pc/SbfcIraruxWTmEiMp06e9blvGYh9BZs6sFnvzuxAkfA216zVSxw6CTbtEEaEgMdfckjetbCYQjukIhmuKT5QQfsorq8atOW1NK7SSM9KTzRtYb9LtrCYXDAf/ACXk+ZP6PJPrXjiWPxy2XK2rKPyBCLjXhLXUU5k7pDlCkkkHSK36V6KSSpHMcda7ZYhQ2fC3S03Cq5XByqcVoYUjTubSzPN3oIGwPpe1mJFxB+j51coAVDqonQwzICZnMJA0U6neupvYkIVB1LGABv5n0A1J/wBRU1SDlMH2xu3HsD9GcLcZUYkXJUm3ZZtCgkK1x1J/5ROgkr1dKUApSlAKUpQClKUApSlAKUpQClKUApSvjsACToBqaAr8RRGtkXCcpiYJBOu3LqZ2jrWTf4gyLFkIgUQqZZB8Fhdp6Afeo8fevX3tKhRAWnqWAAJkjroCI0HN1rWwPCxb1JLvrzHSJ/KNh+8+NZW5PBpdKn6GTbwOIn4ltWYySwZSupmNYOm23Svd7g14yylViJtg6XYM8xgAfeugpVvhoruZz36Hc37lh5L3Y+4evKY2/bOXEOEIAyxBVh4lmGreX+s10dfCKjZ0Y3GMe0AthTeIytIDAEGQCfl1nbp9KuJxVTurr6if+kk1N/J1rm5EGYQYUCR7VSPAyByXG/aAb7iD9San5kMGgmJQqGDCDoDOk7R61IDNYdzgbowdD3hM5lY5VBMaoIMbRBPv4+BgLv4EKMTIaUyr65WkjyjWm580KXU6CvFy6FBLGANzWC+HvEkXUZ2JkMuUpHQAMREennXtOCNcOue0oGyledgQQWUSIEfem59BS6mhc4mPwKzesKP8Wv2rPxPGTeUrbW4F2dsjGNYYCNPHr/rVqzwYzNy4zeSjIP3kz6EVo2rQVQqiANBVJwlNVdEppMxsDcs8rBb9yNAxVmAjTlA0HsKuXeJPtatO3jmBtge7DU1Je4YhYsso53ZDBP8AWGze4NfbOFuBpa6WERGVR1GpI/71qsYTSr+Pf3DaeShcwxdczjmvOoIP4bQObJ5SoM+bHyrRxvEEsrLkeQ6n0qK9iGuMUswMujORIU+Cj8TfYee1Ucbhkt3LIMsWcFmOrGCAJPRczLoNNqibcU3H1CzxI8ZgXyPfc8/zFOgQfh8ZAk+s+tQ272nqP310jKCIOoNcbxO6LKi2WAbP3SZjGYtqgnxIIrzfHeG2tThxePNnToal2mSI7Ncy2yzufE6AAiST0X/xua1/5AbQi6c41ByiJ8huPcn3q5wvhSYdIXUnVmO7Hz8B4Dp9au116HgYxjepl/x5Gc9dyeOBm2+KlDlxC5G6MASjeh/hX29xy3B7ubjdFUHX3q+9sMCGAIO4Oo+lZ44e9ozYYZTvbecv7LDVfvXRJakcJ48s995MltZXwSYgkuba523Z2iB+VVUEgeu/Wrne4gbpab+q5B+jLH3FEx7j57NwealXH2M/aroMirQhSw339iGyLDYguDKOhHRo+xBIPsampStiopSlAcjZ7fAT3tsLB2VizFSt0qQSqoZNuMysV1Oog1ZXt5Y15LwiRJFuM4z8k958xyNHQ6a6isw9pcLcLqMNyXIPLkW5cN2EB5WGUtnAlmBhjMbVPw7j2ByrZtYd4zMoDLbgjNlZ81x+YZniJLc21AbnAOPLjFdkUhVKgTuQ1m3d1HQjvIiTtWrXI8M7b2AqfBNvP3ZyoEhQ9vDQWMidcRbXlBMdBFbnA+Opi0LorrBXR8s89pLqnlYiClxTvQGlSlKAVX4jeZLN1kgsqMyyGIkKSJCgsRPgCfCrFKA4zDdubi25e0brEXipWFVhZTvHAytcU6FQGDakkQCCKkxnb1rRKvh9VF3NDmAbZvRBNsSp7rfoWGm09WcOpYOVXMAVDRzAEgkA7gEgaeQrLwI729jVuc6B7aBW1UD9HtORlOmpeaAx37fsJ/m5PKWBDkqYvG3mnJpagZ+8IGnStDiHHQcNZdhlNwKxtlhmgiYkb6xHjW87AAk7DU1gMhuXFBibjBvNQsNM+IAA9az1G6pcWWj1L3CcGwLXLi5WOigxIXzgxJP2A8606Uq6VKiryKUpUgUpSgFKUoBSlKAUpSgFKUoBSlKAjsWAihV2H8TJJPiTJ96pDCd8bpcEBhkToQFM5h4EvqPJVNaNKq4pk2fFGmtcx2jw4N0hlDq4UlSMwbKeYZY1EAfWuorL4uCrI/QSp8sxEH6iPcVj4jS+JCulP0L6ctrKf6Pdw1t3wjm9ayMUstLsGynILVyZyFoBVpgbEARWdh+L8St20RrDXHVbwdmUAsyBjZ1RsnxBlBjRSD4iNXhmKNt8jA5HY5T4MZP9k/Yz46blbRluVlGqOa4dxbGvdti5ZUWyYZu7dGIJxMPBc93/AMOzKsCfi7iqT47iUZcjHmchgkHKXxIVWmQYCWSCAP8AiD1PZUqxBx1njXEVENYJgCWNtiQCbc3OVgHIzXB3SgN8OZ1FaXAMdi3vXVxNsqkK1tssTKW8y78oDEwDmJlteWt+lAc/ju2NqzinsMJyWjcJDDNmVS5QIY17sF5nyrwO3WHIBC3SGClTlHMXVXRQM05ijK+ukGCQdK27uAtNOa2jScxlQZbLlkyN8vLPhpWZwTDW7gus1q1mW7etgi2oORLxKiY8RPrrvQGlw3HrftLcQMA06NoQQSpBgkSCCNCandgASSABqSdhXhciKQMqhZJAgAbkmBt1NVbvElIgIzA6agAEHxB1j2qG0iUVFx2Fk91bFwzJ7q1nBaZkuBlmRMk01JlcEAc2eXNlef8ANyljm896+Hj6lhbWFYTmDQcsRoAD1mZ8BXi5xV55HztIhAF5vLaR6zpWe9Pn6G1xXCPq/wCqJBYuDLGEw/KZX4g5TESPg6GNJqLg/Er5uujYTIgMC4pUKYAA5TBaAAJWRpXj+VXOYXHNt5PJoIE6dDOnWTQ8QvKDlzskDM5X5NeaNASI1mDFRu559PYspRprYvV4/J0VKwU4toct5dPzZT/AH71LhOPNcE93AEAgmGmATCx59Yq61ImG1mzVTA4gnOjnnRjPmpJKH0KwPUEdKju8VXKSu6lcwIghS4DH2EmR4VXxTZi7qy23tNkVmMKwyIxV/wBUk+0AjzSlWSEj3wvGCTbEkq9yfBF718s+uwHkfCvHATNzGnxxB/w2LCf5ap8C4zZCXGYhHe68r8zEs0LAWS2kCRNT9m74+KrB1d71+4AyOsp3xCkZlE8pQ/tCo05bopkyVMv8TxBC5FjMwOp1AEakjruNKpdnMDlQuxl5ZQZMBQ0ALJ25QT5+gqpjMS164y2wSWMIwIgKsST+qDmOkzp4iuhsWQiqq7AAD2qsJR1Jbk+GP7JacVRJSlK2KClKUApSlAKUpQClKUApSlAKUpQClKUApSsrtDx0YS2jlc2ZwgGbKASrNJMH8sbdRQGrXm5bDAhgCDoQdiDWFb7a4eUDC6jMQMrW2lWhJBgfhNxFMTBbyMF7cYUpnzPGVm+RphRcZtAOgtsSOkr1IoD3jeARzIbjZdkLdJnkbQq2+pJnaq1vEhGyoz2z+U7D9ltPpFTP22wqkBjcBhtO7aQUdkZYic0o2nl5ioL3a7DO2V7blQQOe3PMQ/IqQTnDoUIMa+NZ/DV2sFt3UuYXj0ysC4ykhisBYnTcnXcR5HyqyvGRuyOB1PKY8SQGn7VRx+Pwg7s3FuLKM+iXFKIsBjcCiVUEga/61nYTimHv3UtW+/K3IBk5RqmIJBBGbbDnUH8Y1pU10HynSPxW2NiW/q6j67TUNzjiKDmDAxIBjm1AgEE9SN/GvP8AISj/AIbuincA5tdplpOwqReB2yQbk3IEDOFIE7wIidBrT5/oPlIb3EnGk209QT95FY/CxdAuZ7dwrcuO65QcpzuzHqNNRBOh6V0VjhNlPlRfU8x+rSat02t8WLRzWBwH6UgZc1tDnUkQHaGKFSAIiVOuuwrxjcK7XRhrN64W0a44yjuLZ22XW60EKOmrEaAN84VxNrWEspaAe/da8LanYfGcs7xqLaSCT1kKNWFbvCeGDD28slmYlrjn5rjmMzN9AANgAANAKnZEbmSLw+2EyFFK7wwzSfE5pk+Zqe3aCiFAA8AIFeqpcS4vaw4XvSRmJCgKzsYUseVATAAJJ6VcqXaVVfitkRN20J0EuokklRGvipHqDXz+VrEx3tqcxT51+YQCu/zajTfUUBZa2DuAfWqmJ4Tbdi2qsYkg7xtIMqfcV5wvHsPdClLqEMQFMwHLLmAWfmMdBVrEAFeZio8Qcv3oDn+LcLZSju5ZNUYABSFbWd4MxB6ajaqHCDlxFxC2Gdyc9skSXUgdZJS4IEr7irPG8dghbYHEo7CDkOIZiQDqMgc7iRtVPimKwptFsPausoE8uHvBIA5XVygVSuhkHYGuDU0mpuSXTvv2NoyxRHx/EOLzhUUEm0bq8rqWU6NrAByZRr0A8q8YW5iSw713FsKymSkkMbemYS0cvjUi2IRDlDB2hp1zE67/AFM1Bf4w2Zgo5R4gePnXnr/I15XB0n1fLv6G96cMNWbXCsUq4gElQrIVXoAZUgeWg+1dDfxaJ87KvqRXE4G+7oWIlNdSBuOk/wCtdZwvh1tbaNkXMVUkxrJAJ9Pauvwb1IXo4xz8/pRnrbXU+oHGkY5bYa4eoUbepaAKkGNudbFz2a2f89Mdw1bgMQrj5XGhU9NfDyqrgOIXcg7xC8SGZBzKwMEMm/usyI0rsuSlUn6LH7MaVYNVWkTqPWvtVE4kh/OPW3cH71q3W6afAoKUpUgUpSgFKUoBSlKAUpSgFKUoBUd3DqxUsoOU5lkfK0ESPAwSPc1JSgKdzg9hiGa1bJDFpKiczRJ9TlX+yPAVXHZnDBgRaSAlxAsDJF3L3kiNSwRRr0EVqUoDKxvZfC3Q2a0ktMsAAxlmY6x1LNPjmPjUv/p7CxHcWojL8g+Xm02/Wb+0a0KUBSfguHItg2bRFoRbBVYQGNFEaDQfQV9w/BrFsqUtW1K/KQokfPsf/suf2z41cpQCudxfbezavPadbkpcyMQARHcm6XgGSojLAEz0roqz7vAbDObndqLh1zwMwMATrInQbiNKApYjtphVOVXLttlUHX4ht6MQF3DHfUKSKm4b2nsXyFUnMVzxlaIC23ID5cpIW4hgGeavuG7LYa2ttRbU92iWwTuVSCs9CQdZjqfGrGG4JYtEG3bRYBAgdCqIfqtu2P2RQHK9m+LYPDam47m4C3fm2wRU7y4VtgRKKNTJ+ZmJmdBsX+3WEVMwZ2lWYKLb5jkzZhBAGYZWMHoJ8Ku2+zOFUECzbg7yJmDImd/f02rweymE62UPKV1k8pDggyddLjiTrzGgJeE8dt4k3AmYNbJDKykHS5ctggkQQTafbw11qr2oweGvrbtYm73YYtl1QZstti3zqwELJzaFYkEVpYXh1u0SbaKpIgkdRnd9f2rjn1Y1X43wK3i1VbpYBc3ykD5kZDMg9Gn1AoDn/wCQ8D8U3cRa+KzsIuIMqXrZUAFiZnNceerXGNRDs9gu9DDE8rGWzPb+Kbj2yoW4RBE2SCF5ttR11T2HwxRkOeGmTygktZu2SdFA1W6523M16udicOzOxzy/eTqI+I11mjTxuvHtQFCxwnA2biFcQcyTJL2yuW0cOCjtlhYK2Oobz1NT4nsJhrjm7bJDNzSwS+hnWct4PA/qFa9nsFhznlrpLkkklSZLWm6puDaTUyd+utb2HwoS2tsSVVQokySAI1PUx1oDnreHxuE1RLN+2PmW38J48UttmXMPDOAfAVSw/a3D/Esst5VYMO7dCrIToyT8pUk6QxiddNa2eIYNwUt2714FzsSDlRYLEtGcjUDVt2GtX8Fwm1ZHIonqxALH1audqUpVHFczRUlk5a3f7zCi2DJExHjG3vqPeszE272pRHYNtAYwIjXTQzXSdosIBdtG2vO5YECBmAAOvTTxPQmq1/D3VBe7bZQsScy+mwbWvNUtbw8nFLclzo6VsnngZvZ7AtbtP38hXdSR1C/i89R76V3ykRpWbgOEpkBuKGdhJkTE9B4RtpUXfnCsEOZrTSV6lIiR5jX6eldunv0256lfN+PMwm1LEeR7tdp8Kxcd6FyEhi4NtdLjWzDOAGGdWWQTqK+niuGt3GBvWwztBXOujpbJM/lORNZj5apDsthLlthb0LO9xriFe8LXO9DBmymRlvXFgjQHSCJr5/6Gw/PBuAMSYlcom3dtkBSsGRdaSZJ0kmK7MPJiax4xh8ubvrOXxzrGwO8+BH1FeW45hwCTfsgABj8RNFaMp32MiD1kVlYbsVaS4GLOQq21UE6zbxHf5mOxlgiwAIVY2iIbnYG0CjWrl1GQpBJVoCNaMLK6E90u8gGdNTUg1x2iw0sO+t8k5iWAVY7vdjp/7qddc1Wb3E7KEB7ltSVLAF1BKgSWAJ+UDrtWMvYbDqFyNdXJGQhhKQtlZEqZ0sJvO59rOP7KWbxOY3ADbW2QGEEJnyEyCcy94xGsGdQaAt4fjdi5c7u24ZoJ0kggLbaQ0ZSIu2zofxeRq9WRwvsxZw7h7ebMAw1Ig5hbDGAAJPdKdOpPjWvQClKUApSlAKUpQClKUApSlAKUpQClKUApSlAKUpQClKUApSlAKUpQClKUApSvhFAULNwG5cukgIqhAx0EKSztPhJAn9Sq9zj8sqWbTsWnKW5FIG511y67xVvE4TvLiBh8NBmjozyMsjwUSY8Y8Kr2rLPdxDKYaVtqxE5QFVjA8ZYn1ArCW5YXX39i6o88NsO957l0qxTkXKIUH8eWd4Ok+Obwq1xm3mw90fqn7a/wqzh7AtqFXYCP/J6nrNecXcC23J2Ckn0ANW2JQa62RebPdl5VSOoB+oqPEYbOUP5Wn15WUj6NVDh7vZFtLuqsBlb8rETkPvsfbwrWqYS3rJDVMxX4alonNaD29wyrL2/IxzMvgRqNo61ZtYFCoaxcZZ1BDFlPqrEg+0GtGo7dhVLFRGYyfM+MePnULSiuCJ3M+WFcDnZSf1VK/vY1LSlalRSlKAUpSgFKUoBSlKAUpSgFKUoBSlKAUpSgFKUoBSlKAUpSgFKUoBSlKAUpSgFKUoBSlKAixV/IhYgmOg3JOgHuSBUfD8MUTmgsxLNG2ZjJjyGw8gKUqtZBZqrjMMbhVSQEmW8WgghfSd/SOppSpavAJMVhxcQqdj1G4O4I8wYPtTCF8vxAAw0JGzfrDwnw6felKVmwTUpSpApSlAKUpQClKUApSlAKUpQClKUApSlAf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kvhs.nbed.nb.ca/gallant/biology/neuron_stru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6" y="1371600"/>
            <a:ext cx="9178981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6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hQSEBIUExAWFRUWFBQXGRQWGBAYGRgUFRUXFBgXFxgYHSYeFxklGxUUHy8gIykpLCwuGB4zNjAqNScsLSkBCQoKDgwOGg8PGikkHyQsLCksLCwqMC4sLCosLCksLCwuKSwsLCkpKSosKSwsLCwpLCwsKSkpLCwpKSkpLCwpLP/AABEIAMMBAgMBIgACEQEDEQH/xAAbAAEAAgMBAQAAAAAAAAAAAAAABAUCAwYBB//EAE0QAAIBAgQDBQQHBAUJBwUAAAECEQADBBIhMQVBUQYTImFxMoGRoRQjQlKxwdFicrLwJDOCkuEHFRY0Q6LC0vFUhJOUtLXTF0RjdIP/xAAYAQEAAwEAAAAAAAAAAAAAAAAAAQIDBP/EACsRAAICAAQEBQQDAAAAAAAAAAABAhEDEiExE0FRYSIygZHwBBRxoULB4f/aAAwDAQACEQMRAD8A+40pSgFKUoBSlKAUpSgFKUoBSlKAUpSgI2P4gtpVLAkswRVUSzOQTAG2wJ1gAAmodztNYULLwxNod2QRcBuvbtrmQ+JfFetzI0DAnQ1u40lk2wb9wW1Vgy3C4t5XEwQxOmmYeYJB0qjucM4bbLFr9tSHs5mfEDN3tnIyZ2ZsxeMKsgnUW2n7UgW1vtNhyLBNwL39tblvPC5lcoqjX7RNxBHVgKN2qwuRWGItsGIC5GVixYpEQdR9bbM9HXqKrsRgMAEtI99AmHFuyFN+AAjK6Jc8XiOawPa1ORhsWBxwvBcBMJfzNbYWzGIZmBVrSC0/iJ0axaXKdZBmSzSBdLxuwbZuC/bNsZPGGUr9YFa2J6sHQgc8yxuK94fxi1fa4LTZwmSWGqnOguLlP2hlZTI01qkw+Gwdqzdsvi7crf7+43eqjW7jXi9ufFKKpVbaqTGW3lMiRVjgBhcMpCXUUEqPFdB8SKtgCWaZ8CqeZM8zQFvSq/8A0hw2n9Ks6v3Y+sta3JUZN/allEb+Idayv8bsI+R7yI2YIA7opZmywFBOp+sQR+0OtATqUpQClKUApSlAQ8Nxe1cLBLgJXfcCJIkE6MJBEiRIqSLy/eHxG8x+OlUGF7G20Fte9drdoW1S02QoqWWzWxEaldBmOsAc5JrcD2Ns28RaC31uFLxe6HNouzLYw+W3kVdPFZwt87QUWBlYBQO0pSaUApSlAKUpQClKUAriwuPt35S1dYSxuM9y01u4pxdqBZtl/q2XDd7Gigk+LMQDXaVyWIx/ElLFbKOPrIUIoOi4orqbsHW1hRy1vHYeyBgMbxMsPqMq5EzT9GJzZsOXyRcjNlfFLrIm2D0z+YT/ADiLKlkYuhACk2sxH0OWZiLmV279mUAmJUHbxVsPFOJZj/Rlyn6RlGVZXLdv9yzTcAaba4fwgg5mPIk29rYvHC4mVAVYrJcZYAIGiBmyypYkzoQu0xQGvF8QxySchyfVAeGyWOe5bQyFeBchn55IAOlTuEX8Ybyi9bi2bZk/UghpGWQpMuRMwcoIgTub6lAKUpQClKUBWdoMLZuWSL9zu0DA55VYbVRBYGCc0DnJ01qltdnsAQ5FwCc1wy6BlGJS+PFPiAb6VeYZ51bTaKveNcNS8i57jW8jhldTbkNDWyPrFZSCrsuo+1pBgips9lcMlxbhvs3d5cqs1nLblrd1tlBOdrFtjmJjL4comgMH4DgyXIxEG5cZYW6g8eW4LltVGmYi6+bQvqNfCse4LA4X+iX7d5Vs5cRiEDEqXGKP0gscxEIM7NlK6eHUZddWI7J4ZcgbE3YS8jhA1uMyvZuouRU0UGxbiAD4m11qYezuH7i1bF5lFmxatI+a3nRUNu5bc5ljPNpGhhlMGVI0oDTxXB4LKXuYhVCrcv5s9swlxszXACCCmpEwRr1qwsdmrSsHUtocyrIyqSc0DTYsSee/SKgXOwlphrfvEZX52Nbr23tNiNLf9ZluOMv9XrOSQK6UCgOY7PcBw9zDWyguAC2bORnUtaFvLaNgkaE2zZyTJ2OpmatMT2dtPca42bMwYGDpDd1On/8AC38+taWP0fGA/wCyxRg7+HEouh20Fy2pBJIAa0o1L1aHEjkC3p+p0oDdStRvH7h/3f1rH6QTsvxI/KaiyaN9K0i43VfnXvfHmvw1/wAflSxRtpWKuDsayqSDlLf+T20qwjBWyqpfu7csoFkMG6hu5BPPWQQQCIXBuxli7ZJtsYDXLJLW0zE4cDAvqDJUnDD1BYc9O4qh7Ff6q/8A+5xH/wBwxNASeCdnkw2YrBJVFmIhUEBQSScsyQJ0q1rxmA3MV4twHYg+hFAZUpSgFKUoBSlKAUpSgFVvHOHNcRXtEC/aOe0SSAWiDbcgH6txKnQxIYCVEWVKAicL4kt+0txZEyCpjMjqSr22gkBlYMpHUGpdUeM/ouI74T3N9lW8ABCXfYS+ecEBbbb7WzoFY1eUApSlAKUpQFX2i4ScRaVVIDK+YExHsshkFWB0c7g+4wRAw/Ym2CGa4zGFBBCZfCjJoCNvGT7h5k9HSgOXsdi4usWufVwQoGXNJZGJY5RzTYlt9MoEVJtdjbQcMXZgDIU92RqyuZ8Mt4lBEzl2ECr+lARuG4EWbNq0pJFu2lsFokhFCgmABOnIVJpWN0HKY3gx68qAg8UwIxFp7baLyOki4pDI4kGCrhSPNfjznZS9i7BujHXJzEd1qrZiM2fJk6jKQm+hgCDVj/ngpCsJnRRsRGni6KNJP46Cto3knM0RPIDoo5D5mBM1EcdKDVb+/p0EsBuaae3t69Tdexlw9EHuZv8AlX/e91aEsM32rjHyZh8kgVttWCxHX+dT5VbWbQUQP+p61ks0uxq8sdNyo+gMOVz/AMS6fkGNEuONrh9HAIHwgg+pNXVa7tgNuPfz+NXp8mVtc0QBjoPjXIfvgyvoWjT+0ANdJqYuJ+98QCQfhtUZrWVomdPl5j+Zqqu4kr/Vz3f3RuB1Tov7O/SIgk7Iaovjiei/Ex+tUfY24foz6D/XOI8z/wBvxPlW7C42Ik5l67mOoPMfz5VH7HGcKxH/AGviP/r8TS2TSLwLzOp6/p0FeNB/XmKxryosmjaLjdR8D+tK8FKmypJpSlXKilKUArwmva0X7m/kpPvOgoCrxONK3UedJAI/Yc5fkcp9xq7rmuJJmDDqhHxzVf4O9nto33kVviAakhGWJwy3EZHUMjqVZWAIZWEFSDuCCRFVHA8S1t2wl1pe2ua05LE3cNIVWJb2riEhHMk+wxjvABd1Xcb4c1xFa0YvWmz2iSQC0QbbkA/VuCVOhiQRqoIgksaVE4XxJb9pbiyJkFTGZHUlXttBIzKwZT5g1KmgPaVGucStLvcX0kE/AVGftBaGxJ9Fb84qrklzLKLfIsqVTXO06ATkaOpyj860f6VE7WDHVmy/KCfiBTOhkl0Ly/cKqSELkD2VyyfIZiBPqRUEcQvsDlwbKf8A8tyyo+Ns3PwqTlun7aAdArN88w/Cn0Mn2rrnylV+aAH51qqW/wDZk7e1/ooe0OHxb21K37WHbMo8LXCBJ1l2KhhE6d2STG2pqw4VZurbC9491vtXrwy6/s2xBjyMepqxs4NFMhRP3t2Pqx1Nbqs8S45aKrDqWa/2VWI4IDJVpc+0zfa+G3oBFbMPw0gawPidOXTlVjUfGcQt2QWu3FQBWYliAAqCWMnkBqa53BN2bqbSo22rIXb48zWdRU4paY3ALqk2xLgEEqJdZIG2tu4PVT0rdavqwlWDCWEgg6qcrDTmCCCOUVcqbK13njbc/wAzWytAMy3Xb0H67/CoZKNOWKr8Xaytpsdffz/X41YmovEfZX97/haszQpcP4LjJPhJzL+zmBJX0JDkdIjoK1djMUUsNzU4rHyP+/YjUedSb1uWjbMm/QowKn3FprZh3lQYjeQOTSQw/vTWktdTKOmheyCAQZB51jUDB4rIYPsn5Hr6dasWFUZojIUoKUIJNKUrQoKUpQCoV3VXPmB7gRUt2gE1FurFrz0Pv3oQyo4i4UFjsFJ+Ek1dcMtFLFpTuttAfUKAapuNW/qvdH96J/A10VSyIiq7F8ctpoDnbov5naqvjXEy7m2rQqzPQwJYk/dHTy56VDweLZVzJhnII0uET8uQ+NYSxNaR0RwupqxmMv2rxvovd2bzIt2FBy3dLaXyTrBAS2xjQC2fCFYmVi8PAzXr4AkCWZiJJAA10GpAqPi8c1wMtxfCwKsrq0FSII1A0I0rTdxblMqXLY2GsMI0mRInTrNZykmdeHga6tfPctBwtRuT8APxNeXcGqqT4tPNR8dNB51Sq1wyDdhRGWLgmANcwEDeRGugFe2rDFRnNtjr4gBG+kCTGkVVNdDWWAq85NvZQFfOsAXDlzpMqQPue1EiOrAc5rMXFgEtEjqvyJUflUA2EG5T3g/pXoW36/ugH8avKaapL9lIYEU7cr9Ds+F4kPaUgzAjcHbTlUuud7OpbYOuQGIYZkE66HceQq5OCj2HZfKZHplaQB6RW0XaOLFhGMmiTSov0lk/rF0++sx/aG6/MaakVR8R7S3sPiVR7KvYuAst8MVCKIzd5MrpIOaVEMOhqXNLcnDwJ4rqPS9966d+2501V3GuCJiVthyQEurc0+0ACrIeqsrMD61YKZFVnHeBjEqFLZYzxpMMywGGogqdR6VYwKS5/k/shZe8Swsi13rLbkEjFC5cB+yznFsWjQ5QKkYDsZaXELfW4Gy3LrAAQAzXLrNlKtAbNddWMGQqg+zJ04jsJmzAXky5biqrWswUM73FUjOM1tSyQunsaEcsP/p8MzEX8oIvgBEdMvfXL76ZbgH/ANxBBHiNtDoQIAt7nZq2BpdxPQf0rGbnQf7SsLnZ22NBdxP/AJrGf/JVq6BEUAAKDbUAaADMqgAdNqxu71VssjUiQANdABqSTppqTqT5mtePtTbn7pn3ag/jPurdW5RpVUWZzjf1i/uXP4rdY23AuMsiTDASOYIIA9Un+1WTL9ZH3Vcf7wA/hqLfsNnAADKxlpymTOs+ggD0FWclFa/NTKTrXuT6m4TFjLlYxGxPMdJ6ioVYtcA9egk1BoXa3BG4+IpVfbOg8J2HT9aUILulKVcqDWtrsbjTqNR7+YrYajXGC88nrqv8+8UB4+KVhAYGWy6fP5V7jvY94qgtIWYMUnScyGDJMzuPzrT9IJvt9Y48QHjXkF6wPxqLFWT+OmLDnoCfgDW/tPxM2MM95dQBrHIHTNIk8+QPI7A1xn+UBzPtTmwt0CP2HR2jzg1z+H7T3lCoLjPpomZ4gDchWAAA5nQVSc60NcLBtWdgfEpI2Zsv9k5mj35V901nZzorBW8BWRqJVtJEbjn+NROEm4bMXWVmYi4ChBGViYAI30Y6+W53qRat5jBMefQVys6TGxh2uTAkDdmJIHrM6+lblwyDe4B+6oqFxLEk+BZVF28z1PU1qwWAv3ATbBaDB1Q/iZponW5pFx3kXIsW/vsfew/Kshh7PPX1zGqlsDiV3ssf7DH+GtLYt1PjtAeuYfxTU3XI0ThyZd3mthT3arn5ZlfL741qJZxaM5uWwkMBLgAh4BAgSNtNQeZHpTrxT68/VGO6XwhtJztrqu+3wqSvFFG1g/3l/wCSjkjSM4pNanQ8O4ge9UK++moUjy0WOcc6vziGX20kfeST8V3HumuETjUEEWNQQRLMdRrtAr6EjggEbEAj0NbYTs4fqKtNI8t3QwlSCOo1FRbuCg5kAOpJQ7GQQSv3W1PkZM7yNl3Ca5kOVuZ5N+8vPlrv517YxUnKwyvHs7yBzU/aH6iQK2/JzrTWPz58oq8M30cEpJw4OqGc2HPOBv3Q3y/ZG3hgC7VgRIMg860YjDEnOmjxGuzD7rfkdx8QfMAUChEQJkAHdgAZRyAA0jpGlQtNC05Z1m58/wDe/fnz13k0pSrGJG4ifqyehU+8MDWVwSJHOseI/wBWfVf4hWnhl/MmXmunu5fp7qzb8VGiXhs2RGp0A51Dv8SJ0TQfeO/uHL3/ACqRxQfV+8T6f9YNVLEwYEnpt8+VSQakH1jeSJ+L/wCFbDuPfVbguKo950S6HdfbSCIg5SUMeIA6ESdTuNjZHce+jaezJlCUNJpp9+5lWLpPOD5R+BqThMOGknYGI6nf4aissZjLVkqGX2uQUGB1PlVXJLcKN7HttTA15DkKVYJh1gQqxHQV5ViCXSlKuUFCKUoCIOFWxsuX90sPwNQR2fIulxfaCQcpCEgxB1jyFXNKigc72j7I/SltDvsjI5MlQwa26lLiESNwd50IFUj9krVi33NpROVRcuH2rjzm1mdP2dhppXeE1zNy5mLN94k+7lWc6NIN7EG9aC5I2UBPcBp+HzrSdH9asXsyhHUfPl84qsYyB1Fc80dMHZljrEiajcH4ibF0Hlsw6rz9/MVPUylU+KWHBqj0doutVTPpaOCAQZBEg+Rr0iqnsxic+HA5oSvu0I+RA91LHavDMWAvL4c+aSPCbdzuiG10OYGBzArvi7VnBJU6NTcNtNjXDWlP9HtnYb95crbd7LWDspX0ZvzkVqXilkYtm+kWtbSpGcTmVnY+6DvUn/STD5o79RopkmAc7m2oBOmYspEb7dahxT3RKk1syDc7HL9m6w/eCn8Iq7wdgpbRCZKqBO0wI2qDZ7T4Zh/rFsHKGKl0zAEIRIBOsXbX99eoqfhsStxA6MGVhIZSCCOoI3pGEY7EynKWjNta79gOII8xyIPUEag1spViidEQXWt+34l++BqP31H8Q06gRWd2yHAZWgx4XEHQ/wASnp+cGpFRmwcEm2cpOpG6k9SvXXcQes1BdNfhi1itcrjK3Lo3PwnrvpuIO41qTUO5fEZbyZR1Oqaa+1y1jeNdq8uM1pSwOdAJgnxAeTH2uW+vnUWS43809yRirWZGHONPUaj51zn0w23Dj3jqOYq2wfGQ41AUyRBMGdNs2h33BqLxXhbO0219rcGAAevvrDF8SUomuH4HlmTVvrcWVMqw/wCoPQ1U3TkmeRjzJ5R5mR8al4HDrZXIDmcmSF1JJ025DQCTApdwBds7EBhsNwB59W1OvKYHMm6b5lcq9Ck4fwK1auNdVIuPOYyxAzNmIUHQCY9YqPxHtFbs4i3ZYOWfL4lAyrnYosydZI86ucTNv2hvtGsny/xio30BWZbjorXBsxAJTyUkSPXnvpsIa0qJtHEjOWf6i5aUtfb0Rc8MHhP7x/AGqHtKJxQ8ra/ixroOFL4SerSPSAPyNe4jhqObrMoLZQAeagLIjoZNJwzRpGMJqLtm3h5+ptfuJ/CKVlaEKB0AHwFKutjN7kqlKVoUFKVGxHErdtgruFJEidBG2+woCTSsUcESCCOo1rKgIvE72W03mIHv0/WqGNqsOOXpZE/tH8B+dQaxk7ZpHRBjpVS7eNvPX9f586nYm7pURsOSpI+z4j6c/wBfdWUtTaGm5lhzuKruIrU6y1Q+I7Vi9jdbnQ9inlLnqv4EfkK8uYXh7zb7+0Sve5lF5JE3DduZhPJiSZ28orLsSn1dw/tAfAT+db8T2NsPGbPpmIIaILJiEnbpi73y6V24XkRx4vnZr+i4EAr36eEOSO+AIFu42cnxaZXRwTyKsORrXgLGBQ2+7vKACgQ94Mjs5NxAmuVtWaAvWti9iLAM5rkzdJIYAs917t1mYgDN471xgp8IJBy6Ct93slZZ1di7Ov2mKHMJUkEFY1KIdAIjSBpWhkaX7F2BaKWxlMoysxuOFe2thUaMwMgYazsRqs7k1bcLwHc2Ut5i2URmM6kmSdSTuTuT6mpVKAUpSgFKUoBVdxHh47tu7lToYXY+IE+HUT7pqxpUNWqLRk4u0c9hGuomWFaSSRqN+RGsn4VkLq88KP7tk/gavXtA7gH1rX9EXz+LVlw2tmbcZdCsGPIELaYDoAg/EivUa632Qo6nxH4DQesn0qy+jDqfj+lUfHuDXDL23cjnbzMfeonX0+HSolGSV7kxnFuqosbdkKd5Y6SxGY+XkPIaeVPoCz7I9NY+G1cUifz51b4TtFcQQ0OPOZ/vc/fNZRxlzLywpbo6m2sVg/s3PQ/wiqK52wAGlkz5sI/CpGCxbXMLiHY6kvty8CxFa8SL0Ri8OS1ZailVtriL5R7Ow5Hp60pxETw2XdKUrcwFcn2pwjlzcI8AyoD7iZjkJJFdZWu/YDqVYSCIIoCl7J4pDbKAAODJj7Q5N5xt8OtXrNAk1w+MwlzC3QQTvKv1HQ+fUVcHjwvWwoGVj7Q8v2eoNQ3SsI13bud2fqdPQaCtN+7FZO0Co1u0bjabDc8hXOzddWYWrRdtP58z5VfYDBADX2RvP2j+lY4HBCNNFG7czVlZWY0hRsPzrSEKM5zs4y7Y7u46fdOnpuPkRUPiO1X3aWzF5W+8nzUx+BFUWO9muWaptHbB2kzquyFqMMD95mPwhf8Ahq7qp7Kn+iWv7f8AG1W1dkPKjin5mKUpVygpSlAKUpQClKUApSlAKUqNj+IJZTO5MSBCrcdiTsFRAWY+QBNASaVFXidsqGDgghSIkmHKhTlGoHiXlpOtbBjEMRcXU5R4l1aJgeccqAh8R4Gl2T7L/eHP94c/xrkLeAvPculFz2rbG2GSDnuIYuEc4VvBt7Sv0Fdbj+IG5hlbDOpa8EFtyQAFuRN0BvayoS4XnAGkyN+AFmzat20dciLlWXBMIIJLEyx0JJOu5NZSwoyNY4so6HENw+7Mdzc/uP8ApXVcL4a64V0YQz5oB5SoAn4VaYXFrcXMjZllhI6oxRvmpFbqrDBUXZaeM5HP2sOwUAo2w+y1K6ClTwkRxmYPeUEAkAnas6quOYQkB1mVmY+6dZ84j51W4XibLEPI+7IPyJ/OrOdOmVULVo6etN7GKu7a9BqaqcTjXPOB0GlRTRz6EZepK4ljRdUoV8J67+o6VzeKwLJqNR1G49f1q6ArXebQ1XO0TlTKq3xA7Nr586vuH5HhbbAjn18yRVXY4YLis05YiI2nzFaLnCbqDOFJAPtLy/MVeNPVFZWtGdiUBIQeyN6lgVxGC7Q3bfMMOebf4jX4zXQ8I48L7Fe7KkCdwRuBvoefSrlCL2o9q15B/mV/Q1zuJXQ1acbxWe8Y2HhHoOfxJqELWauHE1kzvw9Iqy37E4qbT2+atI/db/EH410lfO+EY/6PiZ3XY/unf3jQ+6voaMCAQZB1B8q6MGVxroc+NGpX1PaUpWxiKUpQClKUApSlAKUpQCq7j2Bt3rOS6wCl7e62nBbOuVStxWUy0DaeYIOtWNQ+J4I3AkGCtxG3IkCVbbnlZiPMCgKDA9iUR3ZsQzAvbZf6rN9VZw1ubj5ZZicMdBCw20gEbR2JshbQF5wLYtGB3Qzd13eVn8Os90snzPOCMbPYGyttUkSiKqsLdlYCtaaIRQCG7hA4+0CRtAHrdg7ev1ja2wmwA0dXERGVQVEBYIEDNosAST2UtZcMveNFm0LSyLJLoDbbUlfC02lMpl+QIhp2Jw1sM7XTORgbh7gQAuHGaAgUQuEtTpB8Ug8pWJ7II64Ve9cfR0CBgLYJUFCRtlE92BtpyggEaLPYO0qhc0jI6mVRtGUrKZ57swdcu/lQFxwfDpatBEfMA1w5jlEl3a60ZQBEvyERFSxiFzBcwzEFgOoBAJHWCQD0kda5+72JRiCbjSCp0CiMjBhkO6AkQwHtL4TpW/hfZhbF4MhAQK/hgCGZMPbhQBAWMPmPVnPSgL2lKUAqpxXBiJa0xBmchiPQHlVtSocU9yVJrY5S+1wHW23uBPzFagl0/YPwj8a6u7hlbca9Rv8AGoj8Nj7Zj0msuGX4hzjXHX2gR6itZg9R5V0y27Y+0WrJeHo2oWPOF/So4fclYnYqsIkWx5kn3bD8Ksl0sqOpP4mtn+bBuWJ+Fe3LLNACwBttWiVGTdnn+brdxBntg+ca79RrUO9hLeFVzbkFwBqZgCZI58/jFWb30tKM7qo6sQPxrmeJ4/vbhg+EaD0H6n8qic8qNMOGZkE9ajYq6IiSPSvcbioFTuD9lGugPeJVTqF+0R5z7P8AO1cai5Okdjkoq2VGCwxdglpSzH+ZJ6edfRsHh+7tokzlVVnrAiscFw+3aXLbQKPmfU7mpFdeHh5DkxMTOKUpWpkKUpQClKUApSlAKUpQHP8AbjjtzCYQ3bSBmzqskEhA0+IjnqAPVhULs72nv3+G3b7Ki3E7wKxDC22VQQ5A1gEkGD9k6jld8f41awtk3L0lSQoUAEuxnwgHQmATrpANRsD2psXMG+JQN3dpWzIF8a5BmK5VmTBEATMiK04sMnDrxb2R9rjXx9cm22l/ko8P/lDITWz3sWrt3vFNpA6obxUWgr3FuwLShmRiB3iGNSFnYrtubTZXwxLBb5yo+dmaz3py21ygtItDUhQM4Gpqzw/ajDuXHeBcrIst4QxdFuDKT7QhhJ2BkV6varCxJxNtdHMOwU5bfeZiQ0ECLN0+ltjsDWZJVr24+re6bKm1bRHuXUuZ0yNde1ntnIO8tgW2ctppyqbju0T2jbzYeZS2zgPJQ3G7vKoy/WEMQN1018qmYriGHYIly5bIuBWVWIhhIKkA7iY98Vlb43YIkXkI01kfaOUfEkD3igKTDdulZUJtKGeMqi6rZ/rAjFCB4suYZtNDp0JL20bNkOHAbLbOXvPF9YqMGjJ/VfWBe8++rLGk1cJ2jwxAYYm2QVzghlgoYhgemoPoQam4fErcUMjBlOxG2hg/MEUBzDdvlUlXw7hhowUgjMNDBIBInnA9BSurpQClKUApSlAIpSlAKreOrf7sdwRmB1GgJEcidJnlpVlSoatUSnTs+bYu7dGt1LhifEwuDU+Z2GsSOWg3NbcKrsv1dl3HJlUhZ8o0+dfRKVhwe5vx+xyvBuyhLC5iI01FoQR/bOx9B/hXVUpW0YqKpGMpOTtilKVYqKUpQClKUApSlAKUpQClKUBXce4JaxVk2705ZDBgQCrCQGBOgMEjXTU1p4Z2asWcM1hJNt5LMT4nLAAsWEawANI2rdxzANetZUMGQYOxidD+PuqEnAn+hXrBZc1xXAmcq5hEbbc/fWf89vUt9xi5eDby79rNg7I4aMoQwQwIzPqjmWQ66odJXbQdKxxXYzDXAwdXKuLgZe8ugEXBdU6Bul+6B0kfdWKzG9lcWz5lxZESyy945LrW8XbLgRBEXsNC7fVMdzrvw3ZzE/7TFXCMqrlF67oO8vO4DqqljDWFDHxRb3kktoVLvHcHt3jNxSdFG5GiOLg2/aAqGnZLDgKArALGzOJykMuYA+KCo3qBh+DY1SWOIDt9XoblwK0KFbwhDkjU6e1zA3Hh7P4v6s/SiSJzTcvATFoLcEDxZct6bZhX72SfCKAs/wDRaxM5DupjM0Z0RbQeJ9vIipPQVYYTCLaXKggZnbcnV3Ltv+0xqDwXh121n7y6XzBN2docZg5Gb2VIyaDTQ6a62lAKUpQClKUApSlAKUpQClKUApSlAKUpQClKUApSlAKUpQClKUApSlAKUpQClKUApSlAKUpQClKUApSl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4962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IUExAWFRUWFBQXGRQWGBAYGRgUFRUXFBgXFxgYHSYeFxklGxUUHy8gIykpLCwuGB4zNjAqNScsLSkBCQoKDgwOGg8PGikkHyQsLCksLCwqMC4sLCosLCksLCwuKSwsLCkpKSosKSwsLCwpLCwsKSkpLCwpKSkpLCwpLP/AABEIAMMBAgMBIgACEQEDEQH/xAAbAAEAAgMBAQAAAAAAAAAAAAAABAUCAwYBB//EAE0QAAIBAgQDBQQHBAUJBwUAAAECEQADBBIhMQVBUQYTImFxMoGRoRQjQlKxwdFicrLwJDOCkuEHFRY0Q6LC0vFUhJOUtLXTF0RjdIP/xAAYAQEAAwEAAAAAAAAAAAAAAAAAAQIDBP/EACsRAAICAAQEBQQDAAAAAAAAAAABAhEDEiExE0FRYSIygZHwBBRxoULB4f/aAAwDAQACEQMRAD8A+40pSgFKUoBSlKAUpSgFKUoBSlKAUpSgI2P4gtpVLAkswRVUSzOQTAG2wJ1gAAmodztNYULLwxNod2QRcBuvbtrmQ+JfFetzI0DAnQ1u40lk2wb9wW1Vgy3C4t5XEwQxOmmYeYJB0qjucM4bbLFr9tSHs5mfEDN3tnIyZ2ZsxeMKsgnUW2n7UgW1vtNhyLBNwL39tblvPC5lcoqjX7RNxBHVgKN2qwuRWGItsGIC5GVixYpEQdR9bbM9HXqKrsRgMAEtI99AmHFuyFN+AAjK6Jc8XiOawPa1ORhsWBxwvBcBMJfzNbYWzGIZmBVrSC0/iJ0axaXKdZBmSzSBdLxuwbZuC/bNsZPGGUr9YFa2J6sHQgc8yxuK94fxi1fa4LTZwmSWGqnOguLlP2hlZTI01qkw+Gwdqzdsvi7crf7+43eqjW7jXi9ufFKKpVbaqTGW3lMiRVjgBhcMpCXUUEqPFdB8SKtgCWaZ8CqeZM8zQFvSq/8A0hw2n9Ks6v3Y+sta3JUZN/allEb+Idayv8bsI+R7yI2YIA7opZmywFBOp+sQR+0OtATqUpQClKUApSlAQ8Nxe1cLBLgJXfcCJIkE6MJBEiRIqSLy/eHxG8x+OlUGF7G20Fte9drdoW1S02QoqWWzWxEaldBmOsAc5JrcD2Ns28RaC31uFLxe6HNouzLYw+W3kVdPFZwt87QUWBlYBQO0pSaUApSlAKUpQClKUAriwuPt35S1dYSxuM9y01u4pxdqBZtl/q2XDd7Gigk+LMQDXaVyWIx/ElLFbKOPrIUIoOi4orqbsHW1hRy1vHYeyBgMbxMsPqMq5EzT9GJzZsOXyRcjNlfFLrIm2D0z+YT/ADiLKlkYuhACk2sxH0OWZiLmV279mUAmJUHbxVsPFOJZj/Rlyn6RlGVZXLdv9yzTcAaba4fwgg5mPIk29rYvHC4mVAVYrJcZYAIGiBmyypYkzoQu0xQGvF8QxySchyfVAeGyWOe5bQyFeBchn55IAOlTuEX8Ybyi9bi2bZk/UghpGWQpMuRMwcoIgTub6lAKUpQClKUBWdoMLZuWSL9zu0DA55VYbVRBYGCc0DnJ01qltdnsAQ5FwCc1wy6BlGJS+PFPiAb6VeYZ51bTaKveNcNS8i57jW8jhldTbkNDWyPrFZSCrsuo+1pBgips9lcMlxbhvs3d5cqs1nLblrd1tlBOdrFtjmJjL4comgMH4DgyXIxEG5cZYW6g8eW4LltVGmYi6+bQvqNfCse4LA4X+iX7d5Vs5cRiEDEqXGKP0gscxEIM7NlK6eHUZddWI7J4ZcgbE3YS8jhA1uMyvZuouRU0UGxbiAD4m11qYezuH7i1bF5lFmxatI+a3nRUNu5bc5ljPNpGhhlMGVI0oDTxXB4LKXuYhVCrcv5s9swlxszXACCCmpEwRr1qwsdmrSsHUtocyrIyqSc0DTYsSee/SKgXOwlphrfvEZX52Nbr23tNiNLf9ZluOMv9XrOSQK6UCgOY7PcBw9zDWyguAC2bORnUtaFvLaNgkaE2zZyTJ2OpmatMT2dtPca42bMwYGDpDd1On/8AC38+taWP0fGA/wCyxRg7+HEouh20Fy2pBJIAa0o1L1aHEjkC3p+p0oDdStRvH7h/3f1rH6QTsvxI/KaiyaN9K0i43VfnXvfHmvw1/wAflSxRtpWKuDsayqSDlLf+T20qwjBWyqpfu7csoFkMG6hu5BPPWQQQCIXBuxli7ZJtsYDXLJLW0zE4cDAvqDJUnDD1BYc9O4qh7Ff6q/8A+5xH/wBwxNASeCdnkw2YrBJVFmIhUEBQSScsyQJ0q1rxmA3MV4twHYg+hFAZUpSgFKUoBSlKAUpSgFVvHOHNcRXtEC/aOe0SSAWiDbcgH6txKnQxIYCVEWVKAicL4kt+0txZEyCpjMjqSr22gkBlYMpHUGpdUeM/ouI74T3N9lW8ABCXfYS+ecEBbbb7WzoFY1eUApSlAKUpQFX2i4ScRaVVIDK+YExHsshkFWB0c7g+4wRAw/Ym2CGa4zGFBBCZfCjJoCNvGT7h5k9HSgOXsdi4usWufVwQoGXNJZGJY5RzTYlt9MoEVJtdjbQcMXZgDIU92RqyuZ8Mt4lBEzl2ECr+lARuG4EWbNq0pJFu2lsFokhFCgmABOnIVJpWN0HKY3gx68qAg8UwIxFp7baLyOki4pDI4kGCrhSPNfjznZS9i7BujHXJzEd1qrZiM2fJk6jKQm+hgCDVj/ngpCsJnRRsRGni6KNJP46Cto3knM0RPIDoo5D5mBM1EcdKDVb+/p0EsBuaae3t69Tdexlw9EHuZv8AlX/e91aEsM32rjHyZh8kgVttWCxHX+dT5VbWbQUQP+p61ks0uxq8sdNyo+gMOVz/AMS6fkGNEuONrh9HAIHwgg+pNXVa7tgNuPfz+NXp8mVtc0QBjoPjXIfvgyvoWjT+0ANdJqYuJ+98QCQfhtUZrWVomdPl5j+Zqqu4kr/Vz3f3RuB1Tov7O/SIgk7Iaovjiei/Ex+tUfY24foz6D/XOI8z/wBvxPlW7C42Ik5l67mOoPMfz5VH7HGcKxH/AGviP/r8TS2TSLwLzOp6/p0FeNB/XmKxryosmjaLjdR8D+tK8FKmypJpSlXKilKUArwmva0X7m/kpPvOgoCrxONK3UedJAI/Yc5fkcp9xq7rmuJJmDDqhHxzVf4O9nto33kVviAakhGWJwy3EZHUMjqVZWAIZWEFSDuCCRFVHA8S1t2wl1pe2ua05LE3cNIVWJb2riEhHMk+wxjvABd1Xcb4c1xFa0YvWmz2iSQC0QbbkA/VuCVOhiQRqoIgksaVE4XxJb9pbiyJkFTGZHUlXttBIzKwZT5g1KmgPaVGucStLvcX0kE/AVGftBaGxJ9Fb84qrklzLKLfIsqVTXO06ATkaOpyj860f6VE7WDHVmy/KCfiBTOhkl0Ly/cKqSELkD2VyyfIZiBPqRUEcQvsDlwbKf8A8tyyo+Ns3PwqTlun7aAdArN88w/Cn0Mn2rrnylV+aAH51qqW/wDZk7e1/ooe0OHxb21K37WHbMo8LXCBJ1l2KhhE6d2STG2pqw4VZurbC9491vtXrwy6/s2xBjyMepqxs4NFMhRP3t2Pqx1Nbqs8S45aKrDqWa/2VWI4IDJVpc+0zfa+G3oBFbMPw0gawPidOXTlVjUfGcQt2QWu3FQBWYliAAqCWMnkBqa53BN2bqbSo22rIXb48zWdRU4paY3ALqk2xLgEEqJdZIG2tu4PVT0rdavqwlWDCWEgg6qcrDTmCCCOUVcqbK13njbc/wAzWytAMy3Xb0H67/CoZKNOWKr8Xaytpsdffz/X41YmovEfZX97/haszQpcP4LjJPhJzL+zmBJX0JDkdIjoK1djMUUsNzU4rHyP+/YjUedSb1uWjbMm/QowKn3FprZh3lQYjeQOTSQw/vTWktdTKOmheyCAQZB51jUDB4rIYPsn5Hr6dasWFUZojIUoKUIJNKUrQoKUpQCoV3VXPmB7gRUt2gE1FurFrz0Pv3oQyo4i4UFjsFJ+Ek1dcMtFLFpTuttAfUKAapuNW/qvdH96J/A10VSyIiq7F8ctpoDnbov5naqvjXEy7m2rQqzPQwJYk/dHTy56VDweLZVzJhnII0uET8uQ+NYSxNaR0RwupqxmMv2rxvovd2bzIt2FBy3dLaXyTrBAS2xjQC2fCFYmVi8PAzXr4AkCWZiJJAA10GpAqPi8c1wMtxfCwKsrq0FSII1A0I0rTdxblMqXLY2GsMI0mRInTrNZykmdeHga6tfPctBwtRuT8APxNeXcGqqT4tPNR8dNB51Sq1wyDdhRGWLgmANcwEDeRGugFe2rDFRnNtjr4gBG+kCTGkVVNdDWWAq85NvZQFfOsAXDlzpMqQPue1EiOrAc5rMXFgEtEjqvyJUflUA2EG5T3g/pXoW36/ugH8avKaapL9lIYEU7cr9Ds+F4kPaUgzAjcHbTlUuud7OpbYOuQGIYZkE66HceQq5OCj2HZfKZHplaQB6RW0XaOLFhGMmiTSov0lk/rF0++sx/aG6/MaakVR8R7S3sPiVR7KvYuAst8MVCKIzd5MrpIOaVEMOhqXNLcnDwJ4rqPS9966d+2501V3GuCJiVthyQEurc0+0ACrIeqsrMD61YKZFVnHeBjEqFLZYzxpMMywGGogqdR6VYwKS5/k/shZe8Swsi13rLbkEjFC5cB+yznFsWjQ5QKkYDsZaXELfW4Gy3LrAAQAzXLrNlKtAbNddWMGQqg+zJ04jsJmzAXky5biqrWswUM73FUjOM1tSyQunsaEcsP/p8MzEX8oIvgBEdMvfXL76ZbgH/ANxBBHiNtDoQIAt7nZq2BpdxPQf0rGbnQf7SsLnZ22NBdxP/AJrGf/JVq6BEUAAKDbUAaADMqgAdNqxu71VssjUiQANdABqSTppqTqT5mtePtTbn7pn3ag/jPurdW5RpVUWZzjf1i/uXP4rdY23AuMsiTDASOYIIA9Un+1WTL9ZH3Vcf7wA/hqLfsNnAADKxlpymTOs+ggD0FWclFa/NTKTrXuT6m4TFjLlYxGxPMdJ6ioVYtcA9egk1BoXa3BG4+IpVfbOg8J2HT9aUILulKVcqDWtrsbjTqNR7+YrYajXGC88nrqv8+8UB4+KVhAYGWy6fP5V7jvY94qgtIWYMUnScyGDJMzuPzrT9IJvt9Y48QHjXkF6wPxqLFWT+OmLDnoCfgDW/tPxM2MM95dQBrHIHTNIk8+QPI7A1xn+UBzPtTmwt0CP2HR2jzg1z+H7T3lCoLjPpomZ4gDchWAAA5nQVSc60NcLBtWdgfEpI2Zsv9k5mj35V901nZzorBW8BWRqJVtJEbjn+NROEm4bMXWVmYi4ChBGViYAI30Y6+W53qRat5jBMefQVys6TGxh2uTAkDdmJIHrM6+lblwyDe4B+6oqFxLEk+BZVF28z1PU1qwWAv3ATbBaDB1Q/iZponW5pFx3kXIsW/vsfew/Kshh7PPX1zGqlsDiV3ssf7DH+GtLYt1PjtAeuYfxTU3XI0ThyZd3mthT3arn5ZlfL741qJZxaM5uWwkMBLgAh4BAgSNtNQeZHpTrxT68/VGO6XwhtJztrqu+3wqSvFFG1g/3l/wCSjkjSM4pNanQ8O4ge9UK++moUjy0WOcc6vziGX20kfeST8V3HumuETjUEEWNQQRLMdRrtAr6EjggEbEAj0NbYTs4fqKtNI8t3QwlSCOo1FRbuCg5kAOpJQ7GQQSv3W1PkZM7yNl3Ca5kOVuZ5N+8vPlrv517YxUnKwyvHs7yBzU/aH6iQK2/JzrTWPz58oq8M30cEpJw4OqGc2HPOBv3Q3y/ZG3hgC7VgRIMg860YjDEnOmjxGuzD7rfkdx8QfMAUChEQJkAHdgAZRyAA0jpGlQtNC05Z1m58/wDe/fnz13k0pSrGJG4ifqyehU+8MDWVwSJHOseI/wBWfVf4hWnhl/MmXmunu5fp7qzb8VGiXhs2RGp0A51Dv8SJ0TQfeO/uHL3/ACqRxQfV+8T6f9YNVLEwYEnpt8+VSQakH1jeSJ+L/wCFbDuPfVbguKo950S6HdfbSCIg5SUMeIA6ESdTuNjZHce+jaezJlCUNJpp9+5lWLpPOD5R+BqThMOGknYGI6nf4aissZjLVkqGX2uQUGB1PlVXJLcKN7HttTA15DkKVYJh1gQqxHQV5ViCXSlKuUFCKUoCIOFWxsuX90sPwNQR2fIulxfaCQcpCEgxB1jyFXNKigc72j7I/SltDvsjI5MlQwa26lLiESNwd50IFUj9krVi33NpROVRcuH2rjzm1mdP2dhppXeE1zNy5mLN94k+7lWc6NIN7EG9aC5I2UBPcBp+HzrSdH9asXsyhHUfPl84qsYyB1Fc80dMHZljrEiajcH4ibF0Hlsw6rz9/MVPUylU+KWHBqj0doutVTPpaOCAQZBEg+Rr0iqnsxic+HA5oSvu0I+RA91LHavDMWAvL4c+aSPCbdzuiG10OYGBzArvi7VnBJU6NTcNtNjXDWlP9HtnYb95crbd7LWDspX0ZvzkVqXilkYtm+kWtbSpGcTmVnY+6DvUn/STD5o79RopkmAc7m2oBOmYspEb7dahxT3RKk1syDc7HL9m6w/eCn8Iq7wdgpbRCZKqBO0wI2qDZ7T4Zh/rFsHKGKl0zAEIRIBOsXbX99eoqfhsStxA6MGVhIZSCCOoI3pGEY7EynKWjNta79gOII8xyIPUEag1spViidEQXWt+34l++BqP31H8Q06gRWd2yHAZWgx4XEHQ/wASnp+cGpFRmwcEm2cpOpG6k9SvXXcQes1BdNfhi1itcrjK3Lo3PwnrvpuIO41qTUO5fEZbyZR1Oqaa+1y1jeNdq8uM1pSwOdAJgnxAeTH2uW+vnUWS43809yRirWZGHONPUaj51zn0w23Dj3jqOYq2wfGQ41AUyRBMGdNs2h33BqLxXhbO0219rcGAAevvrDF8SUomuH4HlmTVvrcWVMqw/wCoPQ1U3TkmeRjzJ5R5mR8al4HDrZXIDmcmSF1JJ025DQCTApdwBds7EBhsNwB59W1OvKYHMm6b5lcq9Ck4fwK1auNdVIuPOYyxAzNmIUHQCY9YqPxHtFbs4i3ZYOWfL4lAyrnYosydZI86ucTNv2hvtGsny/xio30BWZbjorXBsxAJTyUkSPXnvpsIa0qJtHEjOWf6i5aUtfb0Rc8MHhP7x/AGqHtKJxQ8ra/ixroOFL4SerSPSAPyNe4jhqObrMoLZQAeagLIjoZNJwzRpGMJqLtm3h5+ptfuJ/CKVlaEKB0AHwFKutjN7kqlKVoUFKVGxHErdtgruFJEidBG2+woCTSsUcESCCOo1rKgIvE72W03mIHv0/WqGNqsOOXpZE/tH8B+dQaxk7ZpHRBjpVS7eNvPX9f586nYm7pURsOSpI+z4j6c/wBfdWUtTaGm5lhzuKruIrU6y1Q+I7Vi9jdbnQ9inlLnqv4EfkK8uYXh7zb7+0Sve5lF5JE3DduZhPJiSZ28orLsSn1dw/tAfAT+db8T2NsPGbPpmIIaILJiEnbpi73y6V24XkRx4vnZr+i4EAr36eEOSO+AIFu42cnxaZXRwTyKsORrXgLGBQ2+7vKACgQ94Mjs5NxAmuVtWaAvWti9iLAM5rkzdJIYAs917t1mYgDN471xgp8IJBy6Ct93slZZ1di7Ov2mKHMJUkEFY1KIdAIjSBpWhkaX7F2BaKWxlMoysxuOFe2thUaMwMgYazsRqs7k1bcLwHc2Ut5i2URmM6kmSdSTuTuT6mpVKAUpSgFKUoBVdxHh47tu7lToYXY+IE+HUT7pqxpUNWqLRk4u0c9hGuomWFaSSRqN+RGsn4VkLq88KP7tk/gavXtA7gH1rX9EXz+LVlw2tmbcZdCsGPIELaYDoAg/EivUa632Qo6nxH4DQesn0qy+jDqfj+lUfHuDXDL23cjnbzMfeonX0+HSolGSV7kxnFuqosbdkKd5Y6SxGY+XkPIaeVPoCz7I9NY+G1cUifz51b4TtFcQQ0OPOZ/vc/fNZRxlzLywpbo6m2sVg/s3PQ/wiqK52wAGlkz5sI/CpGCxbXMLiHY6kvty8CxFa8SL0Ri8OS1ZailVtriL5R7Ow5Hp60pxETw2XdKUrcwFcn2pwjlzcI8AyoD7iZjkJJFdZWu/YDqVYSCIIoCl7J4pDbKAAODJj7Q5N5xt8OtXrNAk1w+MwlzC3QQTvKv1HQ+fUVcHjwvWwoGVj7Q8v2eoNQ3SsI13bud2fqdPQaCtN+7FZO0Co1u0bjabDc8hXOzddWYWrRdtP58z5VfYDBADX2RvP2j+lY4HBCNNFG7czVlZWY0hRsPzrSEKM5zs4y7Y7u46fdOnpuPkRUPiO1X3aWzF5W+8nzUx+BFUWO9muWaptHbB2kzquyFqMMD95mPwhf8Ahq7qp7Kn+iWv7f8AG1W1dkPKjin5mKUpVygpSlAKUpQClKUApSlAKUqNj+IJZTO5MSBCrcdiTsFRAWY+QBNASaVFXidsqGDgghSIkmHKhTlGoHiXlpOtbBjEMRcXU5R4l1aJgeccqAh8R4Gl2T7L/eHP94c/xrkLeAvPculFz2rbG2GSDnuIYuEc4VvBt7Sv0Fdbj+IG5hlbDOpa8EFtyQAFuRN0BvayoS4XnAGkyN+AFmzat20dciLlWXBMIIJLEyx0JJOu5NZSwoyNY4so6HENw+7Mdzc/uP8ApXVcL4a64V0YQz5oB5SoAn4VaYXFrcXMjZllhI6oxRvmpFbqrDBUXZaeM5HP2sOwUAo2w+y1K6ClTwkRxmYPeUEAkAnas6quOYQkB1mVmY+6dZ84j51W4XibLEPI+7IPyJ/OrOdOmVULVo6etN7GKu7a9BqaqcTjXPOB0GlRTRz6EZepK4ljRdUoV8J67+o6VzeKwLJqNR1G49f1q6ArXebQ1XO0TlTKq3xA7Nr586vuH5HhbbAjn18yRVXY4YLis05YiI2nzFaLnCbqDOFJAPtLy/MVeNPVFZWtGdiUBIQeyN6lgVxGC7Q3bfMMOebf4jX4zXQ8I48L7Fe7KkCdwRuBvoefSrlCL2o9q15B/mV/Q1zuJXQ1acbxWe8Y2HhHoOfxJqELWauHE1kzvw9Iqy37E4qbT2+atI/db/EH410lfO+EY/6PiZ3XY/unf3jQ+6voaMCAQZB1B8q6MGVxroc+NGpX1PaUpWxiKUpQClKUApSlAKUpQCq7j2Bt3rOS6wCl7e62nBbOuVStxWUy0DaeYIOtWNQ+J4I3AkGCtxG3IkCVbbnlZiPMCgKDA9iUR3ZsQzAvbZf6rN9VZw1ubj5ZZicMdBCw20gEbR2JshbQF5wLYtGB3Qzd13eVn8Os90snzPOCMbPYGyttUkSiKqsLdlYCtaaIRQCG7hA4+0CRtAHrdg7ev1ja2wmwA0dXERGVQVEBYIEDNosAST2UtZcMveNFm0LSyLJLoDbbUlfC02lMpl+QIhp2Jw1sM7XTORgbh7gQAuHGaAgUQuEtTpB8Ug8pWJ7II64Ve9cfR0CBgLYJUFCRtlE92BtpyggEaLPYO0qhc0jI6mVRtGUrKZ57swdcu/lQFxwfDpatBEfMA1w5jlEl3a60ZQBEvyERFSxiFzBcwzEFgOoBAJHWCQD0kda5+72JRiCbjSCp0CiMjBhkO6AkQwHtL4TpW/hfZhbF4MhAQK/hgCGZMPbhQBAWMPmPVnPSgL2lKUAqpxXBiJa0xBmchiPQHlVtSocU9yVJrY5S+1wHW23uBPzFagl0/YPwj8a6u7hlbca9Rv8AGoj8Nj7Zj0msuGX4hzjXHX2gR6itZg9R5V0y27Y+0WrJeHo2oWPOF/So4fclYnYqsIkWx5kn3bD8Ksl0sqOpP4mtn+bBuWJ+Fe3LLNACwBttWiVGTdnn+brdxBntg+ca79RrUO9hLeFVzbkFwBqZgCZI58/jFWb30tKM7qo6sQPxrmeJ4/vbhg+EaD0H6n8qic8qNMOGZkE9ajYq6IiSPSvcbioFTuD9lGugPeJVTqF+0R5z7P8AO1cai5Okdjkoq2VGCwxdglpSzH+ZJ6edfRsHh+7tokzlVVnrAiscFw+3aXLbQKPmfU7mpFdeHh5DkxMTOKUpWpkKUpQClKUApSlAKUpQHP8AbjjtzCYQ3bSBmzqskEhA0+IjnqAPVhULs72nv3+G3b7Ki3E7wKxDC22VQQ5A1gEkGD9k6jld8f41awtk3L0lSQoUAEuxnwgHQmATrpANRsD2psXMG+JQN3dpWzIF8a5BmK5VmTBEATMiK04sMnDrxb2R9rjXx9cm22l/ko8P/lDITWz3sWrt3vFNpA6obxUWgr3FuwLShmRiB3iGNSFnYrtubTZXwxLBb5yo+dmaz3py21ygtItDUhQM4Gpqzw/ajDuXHeBcrIst4QxdFuDKT7QhhJ2BkV6varCxJxNtdHMOwU5bfeZiQ0ECLN0+ltjsDWZJVr24+re6bKm1bRHuXUuZ0yNde1ntnIO8tgW2ctppyqbju0T2jbzYeZS2zgPJQ3G7vKoy/WEMQN1018qmYriGHYIly5bIuBWVWIhhIKkA7iY98Vlb43YIkXkI01kfaOUfEkD3igKTDdulZUJtKGeMqi6rZ/rAjFCB4suYZtNDp0JL20bNkOHAbLbOXvPF9YqMGjJ/VfWBe8++rLGk1cJ2jwxAYYm2QVzghlgoYhgemoPoQam4fErcUMjBlOxG2hg/MEUBzDdvlUlXw7hhowUgjMNDBIBInnA9BSurpQClKUApSlAIpSlAKreOrf7sdwRmB1GgJEcidJnlpVlSoatUSnTs+bYu7dGt1LhifEwuDU+Z2GsSOWg3NbcKrsv1dl3HJlUhZ8o0+dfRKVhwe5vx+xyvBuyhLC5iI01FoQR/bOx9B/hXVUpW0YqKpGMpOTtilKVYqKUpQClKUApSlAKUpQClKUBXce4JaxVk2705ZDBgQCrCQGBOgMEjXTU1p4Z2asWcM1hJNt5LMT4nLAAsWEawANI2rdxzANetZUMGQYOxidD+PuqEnAn+hXrBZc1xXAmcq5hEbbc/fWf89vUt9xi5eDby79rNg7I4aMoQwQwIzPqjmWQ66odJXbQdKxxXYzDXAwdXKuLgZe8ugEXBdU6Bul+6B0kfdWKzG9lcWz5lxZESyy945LrW8XbLgRBEXsNC7fVMdzrvw3ZzE/7TFXCMqrlF67oO8vO4DqqljDWFDHxRb3kktoVLvHcHt3jNxSdFG5GiOLg2/aAqGnZLDgKArALGzOJykMuYA+KCo3qBh+DY1SWOIDt9XoblwK0KFbwhDkjU6e1zA3Hh7P4v6s/SiSJzTcvATFoLcEDxZct6bZhX72SfCKAs/wDRaxM5DupjM0Z0RbQeJ9vIipPQVYYTCLaXKggZnbcnV3Ltv+0xqDwXh121n7y6XzBN2docZg5Gb2VIyaDTQ6a62lAKUpQClKUApSlAKUpQClKUApSlAKUpQClKUApSlAKUpQClKUApSlAKUpQClKUApSlAKUpQClKUApSl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4962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club.yenta4.com/club_data/692/29692/file_data/NeuroneSystem/1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358" y="1066801"/>
            <a:ext cx="8397642" cy="56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41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The Brain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-10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Analyzes and processes information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Relays messages to the rest of the body.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Primary control center of the body.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Forms the CNS with the spinal cord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-10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The brain is composed of three main parts: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Cerebrum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Cerebellum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Brain 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sharpbrains.com/wp-content/uploads/2008/08/sfo-brain-labeled-to-match-computer-guy-v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440" y="990600"/>
            <a:ext cx="7010400" cy="579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815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-106" charset="0"/>
            </a:endParaRPr>
          </a:p>
        </p:txBody>
      </p:sp>
      <p:pic>
        <p:nvPicPr>
          <p:cNvPr id="21507" name="Picture 6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240213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Brain Structures and Functions</a:t>
            </a:r>
          </a:p>
        </p:txBody>
      </p:sp>
      <p:sp>
        <p:nvSpPr>
          <p:cNvPr id="59401" name="Rectangle 9"/>
          <p:cNvSpPr>
            <a:spLocks noGrp="1" noChangeArrowheads="1"/>
          </p:cNvSpPr>
          <p:nvPr>
            <p:ph idx="1"/>
          </p:nvPr>
        </p:nvSpPr>
        <p:spPr>
          <a:xfrm>
            <a:off x="1371600" y="990600"/>
            <a:ext cx="7543800" cy="5486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Cerebrum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Largest part of the brain.  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Has two distinct halves called hemispheres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Has many folds and grooves </a:t>
            </a:r>
          </a:p>
          <a:p>
            <a:pPr lvl="2" eaLnBrk="1" hangingPunct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Increases the number of nerve cells found in the brain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The cerebrum is divided into four lobes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Frontal Lobe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Parietal Lobe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Temporal Lobe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Occipital 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-106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Frontal Lobe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Controls skeletal muscle movement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Interprets sense of smell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Responsible for your personality, and our ability to learn, think, problem solve and concentrate.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-10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Parietal Lobe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Interprets many of the senses including taste, touch, temperature, and pain.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-106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Occipital Lobe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Interprets the sense of sight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-10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Temporal Lobe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Interprets the senses of balance and hearing.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Contains structures (such as the hippocampus) which store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The Basic Functions of the Nervous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Sensation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The ability of sensory nerves to detect stimuli and send a message in the form of impulses to the CNS (central nervous system-brain and spinal cord)</a:t>
            </a:r>
          </a:p>
          <a:p>
            <a:pPr lvl="1"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-106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What are some stimuli that can be detected? 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Pressure, Temperature changes, Taste, Smell, Light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4" descr="lobes_colour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85850"/>
            <a:ext cx="7010400" cy="494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Cerebellum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Second largest part of the brain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Means the “little cerebrum.”  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Located at the back of the head below the cerebrum.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Coordinates muscular movements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Helps muscles move gracefully and efficiently.  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Helps with balance.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D8I3CAE0MSOKCA7QQ3BICAIM8YEUCAGF7NADCAKOJNGRCAZNW140CA4EPJTMCAEYUUNHCA5EBM7ZCA1IS6FOCAL18QL5CALW4HCGCA8LDOXKCACTK2Y2CAC5Y57VCAZJS327CAW41R42CAS1BJQ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43000"/>
            <a:ext cx="6553200" cy="4814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-106" charset="0"/>
            </a:endParaRPr>
          </a:p>
        </p:txBody>
      </p:sp>
      <p:pic>
        <p:nvPicPr>
          <p:cNvPr id="28675" name="Picture 6" descr="imag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43000"/>
            <a:ext cx="3948113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Brainstem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Located below the cerebellum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Connects the spinal cord to the brain.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Composed of two structures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Medulla oblongata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Pons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Brainstem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Medulla oblongata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Continuous with the spinal cord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Regulates heart beat, blood pressure, 	breathing, swallowing, hiccupping, and vomiting.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Relays nerve impulses between the brain and the spinal cord.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Brainstem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Pons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Small bulge area above the medulla oblongata.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Regulates the rate and depth of breathing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brainste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0"/>
            <a:ext cx="6019800" cy="5068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Spinal Cord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Part of the CNS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Major communication link between the brain and the rest of the body.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Process many reflexes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Unconscious, automatic responses to stimuli.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There are 31 pairs of spinal nerves which branch from the spinal cord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Control breathing, arm movement,  leg movement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pinal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811213"/>
            <a:ext cx="4432300" cy="5818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106" charset="0"/>
              </a:rPr>
              <a:t>Integration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CNS receives and interprets sensory stimuli from the body and determines an appropriate response to those stimuli.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Cerebrospinal Fluid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CSF is a clear, watery fluid which bathes the brain and the spinal cord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Protects it by acting as a shock absorber.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CSF allows for the exchange of nutrients and waste products between the blood and the nervous tissue.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CSF circulates between the two layers of the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meninges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, through the center of the spinal cord, and through large openings in the brain (ventricles).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cerebrospinal_fluid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90600"/>
            <a:ext cx="54102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Meninges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A set of three layers of connective tissue that enclose the brain and spinal cord.  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Located under the skull and directly attached to the brain.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Meninges help to provide a small amount of protection to the brain and spinal cord.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Cerebrospinal fluid circulates between two layer of the meninges.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1908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0"/>
            <a:ext cx="7010400" cy="5608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Image43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1905000"/>
            <a:ext cx="72771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838200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defRPr/>
            </a:pP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Describe Diseases Disorders of the </a:t>
            </a:r>
            <a:b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</a:br>
            <a:r>
              <a:rPr lang="en-US" sz="2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Nervous System</a:t>
            </a:r>
          </a:p>
        </p:txBody>
      </p:sp>
      <p:pic>
        <p:nvPicPr>
          <p:cNvPr id="43011" name="Picture 8" descr="JAMA_Infectious_Other_Meningitis_JPP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67200"/>
            <a:ext cx="2819400" cy="2292350"/>
          </a:xfrm>
          <a:noFill/>
        </p:spPr>
      </p:pic>
      <p:sp>
        <p:nvSpPr>
          <p:cNvPr id="829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990600"/>
            <a:ext cx="7431088" cy="4114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Meningitis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Meningitis is an infection that causes the inflammation of the brain and spinal cord coverings.  Most common forms are bacterial or viral.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Symptoms: fever, chills, headache, nausea, vomiting, stiff neck</a:t>
            </a:r>
          </a:p>
          <a:p>
            <a:pPr lvl="1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Treatment: Antibiotics for bacterial meningitis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3038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Epilepsy</a:t>
            </a:r>
          </a:p>
        </p:txBody>
      </p:sp>
      <p:pic>
        <p:nvPicPr>
          <p:cNvPr id="44035" name="Picture 7" descr="cib_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3429000"/>
            <a:ext cx="3073400" cy="2860675"/>
          </a:xfrm>
          <a:noFill/>
        </p:spPr>
      </p:pic>
      <p:sp>
        <p:nvSpPr>
          <p:cNvPr id="860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066800"/>
            <a:ext cx="6934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Epilepsy is a brain disorder involving repeated seizures of any kind. Seizures are episodes of disturbed brain function that cause changes in attention or behavior. 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191000" y="3048000"/>
            <a:ext cx="4724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Symptoms: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Loss of consciousness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Staring spells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Violent convulsions.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Treatment: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Varies depending on the cause.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/>
              <a:t>May be controlled by medications.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3038" cy="7762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Concussion</a:t>
            </a:r>
          </a:p>
        </p:txBody>
      </p:sp>
      <p:pic>
        <p:nvPicPr>
          <p:cNvPr id="45059" name="Picture 7" descr="2PKFCAE6LJKFCA5DAVVACAP341IWCAKOF9JCCAAO01JXCAD1U374CARFMVNPCA0557SLCAOBMIGJCASE2XVECAKQD65TCAN0CBX8CAGU6MTECA4DXF45CACHZV1YCAURH7G1CA6N4V3XCAPESA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581400"/>
            <a:ext cx="2038350" cy="2819400"/>
          </a:xfrm>
          <a:noFill/>
        </p:spPr>
      </p:pic>
      <p:sp>
        <p:nvSpPr>
          <p:cNvPr id="890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219200"/>
            <a:ext cx="53340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Post traumatic impairment of neural function caused by a direct blow to the head resulting in bruising of the brain.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-106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Symptoms may include headache, loss of consciousness, ringing of the ears, nausea, irritability, confusion, disorientation, dizziness, amnesia or difficulty concentrating.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Treatment may include removal from play, rest avoiding re-injury, medications for pain, physical therapy and relaxation.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93038" cy="623888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Stroke</a:t>
            </a:r>
          </a:p>
        </p:txBody>
      </p:sp>
      <p:pic>
        <p:nvPicPr>
          <p:cNvPr id="46083" name="Picture 6" descr="7QJACAA32IZCCAG3QICNCAA3Y8U0CA8I4NZTCAS325AQCAE6MLD3CAL312ZZCATKY69DCAF3J1ILCA8O1E94CAS848RQCANNAF4SCADDXBV4CAXZLXUDCASQ0DCGCASY4XNQCAUZLHA8CA653VDV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3408363" cy="2566988"/>
          </a:xfrm>
          <a:noFill/>
        </p:spPr>
      </p:pic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60513" y="914400"/>
            <a:ext cx="7583487" cy="22494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Stroke, also known as a CVA or cerebrovascular accident, occurs when there is an interruption of the blood supply to any part of the brain. 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4622800" y="2743200"/>
            <a:ext cx="4267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Symptoms appear suddenly and can include weakness or paralysis of an extremity, numbness, vision changes, slurred speech, difficulty swallowing and loss of memory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It is important to get immediate care to reduce permanent complications.  Physical therapy and/or occupational therapy may be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106" charset="0"/>
              </a:rPr>
              <a:t>Movement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ability of the CNS to send impulses through motor nerves to carry out the response</a:t>
            </a: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What type of actions can occur?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Muscle movement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Secretion of hormones from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assconnection.s3.amazonaws.com/754/flashcards/566754/png/48.3132063318132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2850"/>
            <a:ext cx="8077200" cy="63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-106" charset="0"/>
              </a:rPr>
              <a:t> The Basic Structures of the Nervous System</a:t>
            </a:r>
          </a:p>
        </p:txBody>
      </p:sp>
      <p:pic>
        <p:nvPicPr>
          <p:cNvPr id="19459" name="Picture 5" descr="brai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5410200" cy="5443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Nerves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Nerves (neurons) are the basic units of structure and function for the nervous system.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Nerves are capable of sending electrical messages called impulses.</a:t>
            </a: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There are two main types of nerves: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Sensory nerves</a:t>
            </a:r>
          </a:p>
          <a:p>
            <a:pPr lvl="1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Motor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</a:rPr>
              <a:t>Types of Nerves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Sensory nerves detect changes and carry impulses to the brain and spinal cord from the sense organs.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-106" charset="0"/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-106" charset="0"/>
                <a:cs typeface="Arial" charset="0"/>
              </a:rPr>
              <a:t>Motor nerves detect changes and carry impulses away from the brain and spinal cord to muscles.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Nerve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There are three basic parts of a neuron:</a:t>
            </a:r>
          </a:p>
          <a:p>
            <a:pPr lvl="1">
              <a:defRPr/>
            </a:pPr>
            <a:r>
              <a:rPr lang="en-US" dirty="0" smtClean="0"/>
              <a:t>Dendrites</a:t>
            </a:r>
          </a:p>
          <a:p>
            <a:pPr lvl="2">
              <a:defRPr/>
            </a:pPr>
            <a:r>
              <a:rPr lang="en-US" dirty="0" smtClean="0"/>
              <a:t>Short, branchlike extensions which conduct electrical signals toward the cell body.</a:t>
            </a:r>
          </a:p>
          <a:p>
            <a:pPr lvl="1">
              <a:defRPr/>
            </a:pPr>
            <a:r>
              <a:rPr lang="en-US" dirty="0" smtClean="0"/>
              <a:t>Cell Body</a:t>
            </a:r>
          </a:p>
          <a:p>
            <a:pPr lvl="2">
              <a:defRPr/>
            </a:pPr>
            <a:r>
              <a:rPr lang="en-US" dirty="0" smtClean="0"/>
              <a:t>Contains large nucleus and other cellular organelles.</a:t>
            </a:r>
          </a:p>
          <a:p>
            <a:pPr lvl="1">
              <a:defRPr/>
            </a:pPr>
            <a:r>
              <a:rPr lang="en-US" dirty="0" smtClean="0"/>
              <a:t>Axon</a:t>
            </a:r>
          </a:p>
          <a:p>
            <a:pPr lvl="2">
              <a:defRPr/>
            </a:pPr>
            <a:r>
              <a:rPr lang="en-US" dirty="0" smtClean="0"/>
              <a:t>Extends from the cell body.  Responsible for carrying nerve impulses to other neurons, muscles or glands.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973</Words>
  <Application>Microsoft Office PowerPoint</Application>
  <PresentationFormat>On-screen Show (4:3)</PresentationFormat>
  <Paragraphs>164</Paragraphs>
  <Slides>38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Introduction to Health Science</vt:lpstr>
      <vt:lpstr>The Basic Functions of the Nervous System</vt:lpstr>
      <vt:lpstr>Integration</vt:lpstr>
      <vt:lpstr>Movement</vt:lpstr>
      <vt:lpstr>Slide 5</vt:lpstr>
      <vt:lpstr> The Basic Structures of the Nervous System</vt:lpstr>
      <vt:lpstr>Nerves</vt:lpstr>
      <vt:lpstr>Types of Nerves</vt:lpstr>
      <vt:lpstr>Nerve Structure</vt:lpstr>
      <vt:lpstr>Slide 10</vt:lpstr>
      <vt:lpstr>Slide 11</vt:lpstr>
      <vt:lpstr>Slide 12</vt:lpstr>
      <vt:lpstr>Reflexes</vt:lpstr>
      <vt:lpstr>The Brain</vt:lpstr>
      <vt:lpstr>Slide 15</vt:lpstr>
      <vt:lpstr>Slide 16</vt:lpstr>
      <vt:lpstr>Brain Structures and Functions</vt:lpstr>
      <vt:lpstr>Slide 18</vt:lpstr>
      <vt:lpstr>Slide 19</vt:lpstr>
      <vt:lpstr>Slide 20</vt:lpstr>
      <vt:lpstr>Cerebellum</vt:lpstr>
      <vt:lpstr>Slide 22</vt:lpstr>
      <vt:lpstr>Slide 23</vt:lpstr>
      <vt:lpstr>Brainstem</vt:lpstr>
      <vt:lpstr>Brainstem</vt:lpstr>
      <vt:lpstr>Brainstem</vt:lpstr>
      <vt:lpstr>Slide 27</vt:lpstr>
      <vt:lpstr>Spinal Cord</vt:lpstr>
      <vt:lpstr>Slide 29</vt:lpstr>
      <vt:lpstr>Cerebrospinal Fluid</vt:lpstr>
      <vt:lpstr>Slide 31</vt:lpstr>
      <vt:lpstr>Meninges</vt:lpstr>
      <vt:lpstr>Slide 33</vt:lpstr>
      <vt:lpstr>Slide 34</vt:lpstr>
      <vt:lpstr>Describe Diseases Disorders of the  Nervous System</vt:lpstr>
      <vt:lpstr>Epilepsy</vt:lpstr>
      <vt:lpstr>Concussion</vt:lpstr>
      <vt:lpstr>Stroke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Health Science</dc:title>
  <dc:creator>HP Authorized Customer</dc:creator>
  <cp:lastModifiedBy>Andrew Miller</cp:lastModifiedBy>
  <cp:revision>61</cp:revision>
  <dcterms:created xsi:type="dcterms:W3CDTF">2007-11-24T21:46:48Z</dcterms:created>
  <dcterms:modified xsi:type="dcterms:W3CDTF">2013-11-11T13:47:00Z</dcterms:modified>
</cp:coreProperties>
</file>